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185900" cy="79756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9" d="100"/>
          <a:sy n="79" d="100"/>
        </p:scale>
        <p:origin x="312"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BA829B-D490-48DB-9F82-16A46248DC6C}" type="datetimeFigureOut">
              <a:rPr lang="en-US" smtClean="0"/>
              <a:t>6/19/2025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6A6B13-0BA1-4A44-98F6-995949F2FFBC}" type="slidenum">
              <a:rPr lang="en-US" smtClean="0"/>
              <a:t>‹#›</a:t>
            </a:fld>
            <a:endParaRPr lang="en-US"/>
          </a:p>
        </p:txBody>
      </p:sp>
    </p:spTree>
    <p:extLst>
      <p:ext uri="{BB962C8B-B14F-4D97-AF65-F5344CB8AC3E}">
        <p14:creationId xmlns:p14="http://schemas.microsoft.com/office/powerpoint/2010/main" val="767650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6A6B13-0BA1-4A44-98F6-995949F2FFBC}" type="slidenum">
              <a:rPr lang="en-US" smtClean="0"/>
              <a:t>1</a:t>
            </a:fld>
            <a:endParaRPr lang="en-US"/>
          </a:p>
        </p:txBody>
      </p:sp>
    </p:spTree>
    <p:extLst>
      <p:ext uri="{BB962C8B-B14F-4D97-AF65-F5344CB8AC3E}">
        <p14:creationId xmlns:p14="http://schemas.microsoft.com/office/powerpoint/2010/main" val="3970061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4185900" cy="7975600"/>
          </a:xfrm>
          <a:prstGeom prst="rect">
            <a:avLst/>
          </a:prstGeom>
          <a:solidFill>
            <a:srgbClr val="EAF0E5">
              <a:alpha val="80000"/>
            </a:srgbClr>
          </a:solidFill>
          <a:ln w="25400">
            <a:solidFill>
              <a:srgbClr val="235C09"/>
            </a:solidFill>
          </a:ln>
        </p:spPr>
        <p:txBody>
          <a:bodyPr/>
          <a:lstStyle/>
          <a:p>
            <a:endParaRPr lang="en-US"/>
          </a:p>
        </p:txBody>
      </p:sp>
      <p:pic>
        <p:nvPicPr>
          <p:cNvPr id="3" name="Picture 3"/>
          <p:cNvPicPr>
            <a:picLocks noChangeAspect="1"/>
          </p:cNvPicPr>
          <p:nvPr/>
        </p:nvPicPr>
        <p:blipFill>
          <a:blip r:embed="rId3"/>
          <a:srcRect l="16720" r="16720"/>
          <a:stretch/>
        </p:blipFill>
        <p:spPr>
          <a:xfrm>
            <a:off x="8864600" y="0"/>
            <a:ext cx="5308600" cy="7975600"/>
          </a:xfrm>
          <a:prstGeom prst="rect">
            <a:avLst/>
          </a:prstGeom>
        </p:spPr>
      </p:pic>
      <p:sp>
        <p:nvSpPr>
          <p:cNvPr id="4" name="TextBox 4"/>
          <p:cNvSpPr txBox="1"/>
          <p:nvPr/>
        </p:nvSpPr>
        <p:spPr>
          <a:xfrm>
            <a:off x="800100" y="2311400"/>
            <a:ext cx="7264400" cy="2578100"/>
          </a:xfrm>
          <a:prstGeom prst="rect">
            <a:avLst/>
          </a:prstGeom>
          <a:solidFill>
            <a:srgbClr val="000000">
              <a:alpha val="0"/>
            </a:srgbClr>
          </a:solidFill>
        </p:spPr>
        <p:txBody>
          <a:bodyPr lIns="0" tIns="0" rIns="0" bIns="0" rtlCol="0" anchor="ctr"/>
          <a:lstStyle/>
          <a:p>
            <a:pPr indent="0" algn="l">
              <a:lnSpc>
                <a:spcPct val="120000"/>
              </a:lnSpc>
              <a:defRPr/>
            </a:pPr>
            <a:r>
              <a:rPr lang="en-US" sz="4200" b="1" dirty="0">
                <a:solidFill>
                  <a:srgbClr val="8B9337"/>
                </a:solidFill>
                <a:latin typeface="Ubuntu"/>
              </a:rPr>
              <a:t>Human Activity Recognition Using Time-Series Wearable Sensor Data</a:t>
            </a:r>
            <a:endParaRPr lang="en-US" sz="1100" dirty="0"/>
          </a:p>
        </p:txBody>
      </p:sp>
      <p:sp>
        <p:nvSpPr>
          <p:cNvPr id="5" name="TextBox 5"/>
          <p:cNvSpPr txBox="1"/>
          <p:nvPr/>
        </p:nvSpPr>
        <p:spPr>
          <a:xfrm>
            <a:off x="800100" y="4978400"/>
            <a:ext cx="7264400" cy="2032000"/>
          </a:xfrm>
          <a:prstGeom prst="rect">
            <a:avLst/>
          </a:prstGeom>
          <a:solidFill>
            <a:srgbClr val="000000">
              <a:alpha val="0"/>
            </a:srgbClr>
          </a:solidFill>
        </p:spPr>
        <p:txBody>
          <a:bodyPr lIns="0" tIns="0" rIns="0" bIns="0" rtlCol="0" anchor="ctr"/>
          <a:lstStyle/>
          <a:p>
            <a:pPr indent="0" algn="l">
              <a:lnSpc>
                <a:spcPct val="150000"/>
              </a:lnSpc>
              <a:defRPr/>
            </a:pPr>
            <a:r>
              <a:rPr lang="en-US" sz="3600" b="1" dirty="0">
                <a:solidFill>
                  <a:srgbClr val="072308"/>
                </a:solidFill>
                <a:latin typeface="Ubuntu"/>
              </a:rPr>
              <a:t>AAI-510 Final Project</a:t>
            </a:r>
          </a:p>
          <a:p>
            <a:pPr>
              <a:lnSpc>
                <a:spcPct val="150000"/>
              </a:lnSpc>
              <a:defRPr/>
            </a:pPr>
            <a:r>
              <a:rPr lang="en-US" sz="1700" b="1" dirty="0">
                <a:solidFill>
                  <a:srgbClr val="072308"/>
                </a:solidFill>
                <a:latin typeface="Ubuntu"/>
              </a:rPr>
              <a:t>Sandeep Kumar </a:t>
            </a:r>
            <a:r>
              <a:rPr lang="en-US" sz="1700" b="1" dirty="0" err="1">
                <a:solidFill>
                  <a:srgbClr val="072308"/>
                </a:solidFill>
                <a:latin typeface="Ubuntu"/>
              </a:rPr>
              <a:t>Jakkaraju</a:t>
            </a:r>
            <a:endParaRPr lang="en-US" sz="1700" b="1" dirty="0">
              <a:solidFill>
                <a:srgbClr val="072308"/>
              </a:solidFill>
              <a:latin typeface="Ubuntu"/>
            </a:endParaRPr>
          </a:p>
          <a:p>
            <a:pPr>
              <a:lnSpc>
                <a:spcPct val="150000"/>
              </a:lnSpc>
              <a:defRPr/>
            </a:pPr>
            <a:r>
              <a:rPr lang="en-US" sz="1700" b="1" dirty="0">
                <a:solidFill>
                  <a:srgbClr val="072308"/>
                </a:solidFill>
                <a:latin typeface="Ubuntu"/>
              </a:rPr>
              <a:t>Harish </a:t>
            </a:r>
            <a:r>
              <a:rPr lang="en-US" sz="1700" b="1" dirty="0" err="1">
                <a:solidFill>
                  <a:srgbClr val="072308"/>
                </a:solidFill>
                <a:latin typeface="Ubuntu"/>
              </a:rPr>
              <a:t>Kapettu</a:t>
            </a:r>
            <a:r>
              <a:rPr lang="en-US" sz="1700" b="1" dirty="0">
                <a:solidFill>
                  <a:srgbClr val="072308"/>
                </a:solidFill>
                <a:latin typeface="Ubuntu"/>
              </a:rPr>
              <a:t> Acharya</a:t>
            </a:r>
          </a:p>
          <a:p>
            <a:pPr>
              <a:lnSpc>
                <a:spcPct val="150000"/>
              </a:lnSpc>
              <a:defRPr/>
            </a:pPr>
            <a:r>
              <a:rPr lang="en-US" sz="1700" b="1" dirty="0">
                <a:solidFill>
                  <a:srgbClr val="072308"/>
                </a:solidFill>
                <a:latin typeface="Ubuntu"/>
              </a:rPr>
              <a:t>John Kalaiselvan</a:t>
            </a:r>
            <a:endParaRPr lang="en-US" sz="11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4185900" cy="7975600"/>
          </a:xfrm>
          <a:prstGeom prst="rect">
            <a:avLst/>
          </a:prstGeom>
          <a:solidFill>
            <a:srgbClr val="EAF0E5">
              <a:alpha val="80000"/>
            </a:srgbClr>
          </a:solidFill>
          <a:ln w="25400">
            <a:solidFill>
              <a:srgbClr val="235C09"/>
            </a:solidFill>
          </a:ln>
        </p:spPr>
        <p:txBody>
          <a:bodyPr/>
          <a:lstStyle/>
          <a:p>
            <a:endParaRPr lang="en-US"/>
          </a:p>
        </p:txBody>
      </p:sp>
      <p:sp>
        <p:nvSpPr>
          <p:cNvPr id="4" name="TextBox 4"/>
          <p:cNvSpPr txBox="1"/>
          <p:nvPr/>
        </p:nvSpPr>
        <p:spPr>
          <a:xfrm>
            <a:off x="800100" y="3352800"/>
            <a:ext cx="12585700" cy="787400"/>
          </a:xfrm>
          <a:prstGeom prst="rect">
            <a:avLst/>
          </a:prstGeom>
          <a:solidFill>
            <a:srgbClr val="000000">
              <a:alpha val="0"/>
            </a:srgbClr>
          </a:solidFill>
        </p:spPr>
        <p:txBody>
          <a:bodyPr lIns="0" tIns="0" rIns="0" bIns="0" rtlCol="0" anchor="ctr"/>
          <a:lstStyle/>
          <a:p>
            <a:pPr indent="0" algn="l">
              <a:lnSpc>
                <a:spcPct val="120000"/>
              </a:lnSpc>
              <a:defRPr/>
            </a:pPr>
            <a:r>
              <a:rPr lang="en-US" sz="5100" b="1">
                <a:solidFill>
                  <a:srgbClr val="8B9337"/>
                </a:solidFill>
                <a:latin typeface="Ubuntu"/>
              </a:rPr>
              <a:t>Thank You</a:t>
            </a:r>
            <a:endParaRPr lang="en-US" sz="11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4185900" cy="7975600"/>
          </a:xfrm>
          <a:prstGeom prst="rect">
            <a:avLst/>
          </a:prstGeom>
          <a:solidFill>
            <a:srgbClr val="EAF0E5">
              <a:alpha val="80000"/>
            </a:srgbClr>
          </a:solidFill>
          <a:ln w="25400">
            <a:solidFill>
              <a:srgbClr val="235C09"/>
            </a:solidFill>
          </a:ln>
        </p:spPr>
        <p:txBody>
          <a:bodyPr/>
          <a:lstStyle/>
          <a:p>
            <a:endParaRPr lang="en-US"/>
          </a:p>
        </p:txBody>
      </p:sp>
      <p:pic>
        <p:nvPicPr>
          <p:cNvPr id="3" name="Picture 3"/>
          <p:cNvPicPr>
            <a:picLocks noChangeAspect="1"/>
          </p:cNvPicPr>
          <p:nvPr/>
        </p:nvPicPr>
        <p:blipFill>
          <a:blip r:embed="rId2"/>
          <a:srcRect l="4000" r="4000"/>
          <a:stretch>
            <a:fillRect/>
          </a:stretch>
        </p:blipFill>
        <p:spPr>
          <a:xfrm>
            <a:off x="1066800" y="2146300"/>
            <a:ext cx="2997200" cy="1841500"/>
          </a:xfrm>
          <a:prstGeom prst="rect">
            <a:avLst/>
          </a:prstGeom>
        </p:spPr>
      </p:pic>
      <p:pic>
        <p:nvPicPr>
          <p:cNvPr id="4" name="Picture 4"/>
          <p:cNvPicPr>
            <a:picLocks noChangeAspect="1"/>
          </p:cNvPicPr>
          <p:nvPr/>
        </p:nvPicPr>
        <p:blipFill>
          <a:blip r:embed="rId3"/>
          <a:srcRect l="4000" r="4000"/>
          <a:stretch>
            <a:fillRect/>
          </a:stretch>
        </p:blipFill>
        <p:spPr>
          <a:xfrm>
            <a:off x="5270500" y="2146300"/>
            <a:ext cx="2997200" cy="1841500"/>
          </a:xfrm>
          <a:prstGeom prst="rect">
            <a:avLst/>
          </a:prstGeom>
        </p:spPr>
      </p:pic>
      <p:pic>
        <p:nvPicPr>
          <p:cNvPr id="5" name="Picture 5"/>
          <p:cNvPicPr>
            <a:picLocks noChangeAspect="1"/>
          </p:cNvPicPr>
          <p:nvPr/>
        </p:nvPicPr>
        <p:blipFill>
          <a:blip r:embed="rId4"/>
          <a:srcRect l="4000" r="4000"/>
          <a:stretch>
            <a:fillRect/>
          </a:stretch>
        </p:blipFill>
        <p:spPr>
          <a:xfrm>
            <a:off x="9474200" y="2146300"/>
            <a:ext cx="2997200" cy="1841500"/>
          </a:xfrm>
          <a:prstGeom prst="rect">
            <a:avLst/>
          </a:prstGeom>
        </p:spPr>
      </p:pic>
      <p:sp>
        <p:nvSpPr>
          <p:cNvPr id="6" name="TextBox 6"/>
          <p:cNvSpPr txBox="1"/>
          <p:nvPr/>
        </p:nvSpPr>
        <p:spPr>
          <a:xfrm>
            <a:off x="800100" y="508000"/>
            <a:ext cx="12585700" cy="1041400"/>
          </a:xfrm>
          <a:prstGeom prst="rect">
            <a:avLst/>
          </a:prstGeom>
          <a:solidFill>
            <a:srgbClr val="000000">
              <a:alpha val="0"/>
            </a:srgbClr>
          </a:solidFill>
        </p:spPr>
        <p:txBody>
          <a:bodyPr lIns="0" tIns="0" rIns="0" bIns="0" rtlCol="0" anchor="ctr"/>
          <a:lstStyle/>
          <a:p>
            <a:pPr indent="0" algn="l">
              <a:lnSpc>
                <a:spcPct val="120000"/>
              </a:lnSpc>
              <a:defRPr/>
            </a:pPr>
            <a:r>
              <a:rPr lang="en-US" sz="4000" b="1" dirty="0">
                <a:solidFill>
                  <a:srgbClr val="8B9337"/>
                </a:solidFill>
                <a:latin typeface="Ubuntu"/>
              </a:rPr>
              <a:t>Business Understanding: Need for Human Activity Recognition (HAR)</a:t>
            </a:r>
            <a:endParaRPr lang="en-US" sz="4000" dirty="0"/>
          </a:p>
        </p:txBody>
      </p:sp>
      <p:sp>
        <p:nvSpPr>
          <p:cNvPr id="7" name="TextBox 7"/>
          <p:cNvSpPr txBox="1"/>
          <p:nvPr/>
        </p:nvSpPr>
        <p:spPr>
          <a:xfrm>
            <a:off x="1066800" y="4203700"/>
            <a:ext cx="3619500" cy="533400"/>
          </a:xfrm>
          <a:prstGeom prst="rect">
            <a:avLst/>
          </a:prstGeom>
          <a:solidFill>
            <a:srgbClr val="000000">
              <a:alpha val="0"/>
            </a:srgbClr>
          </a:solidFill>
        </p:spPr>
        <p:txBody>
          <a:bodyPr lIns="0" tIns="0" rIns="0" bIns="0" rtlCol="0" anchor="ctr"/>
          <a:lstStyle/>
          <a:p>
            <a:pPr indent="0" algn="l">
              <a:lnSpc>
                <a:spcPct val="120000"/>
              </a:lnSpc>
              <a:defRPr/>
            </a:pPr>
            <a:r>
              <a:rPr lang="en-US" sz="1700" b="1">
                <a:solidFill>
                  <a:srgbClr val="8B9337"/>
                </a:solidFill>
                <a:latin typeface="Ubuntu"/>
              </a:rPr>
              <a:t>Significance of HAR in Health Monitoring</a:t>
            </a:r>
            <a:endParaRPr lang="en-US" sz="1100"/>
          </a:p>
        </p:txBody>
      </p:sp>
      <p:sp>
        <p:nvSpPr>
          <p:cNvPr id="8" name="TextBox 8"/>
          <p:cNvSpPr txBox="1"/>
          <p:nvPr/>
        </p:nvSpPr>
        <p:spPr>
          <a:xfrm>
            <a:off x="5270500" y="4203700"/>
            <a:ext cx="3619500" cy="533400"/>
          </a:xfrm>
          <a:prstGeom prst="rect">
            <a:avLst/>
          </a:prstGeom>
          <a:solidFill>
            <a:srgbClr val="000000">
              <a:alpha val="0"/>
            </a:srgbClr>
          </a:solidFill>
        </p:spPr>
        <p:txBody>
          <a:bodyPr lIns="0" tIns="0" rIns="0" bIns="0" rtlCol="0" anchor="ctr"/>
          <a:lstStyle/>
          <a:p>
            <a:pPr indent="0" algn="l">
              <a:lnSpc>
                <a:spcPct val="120000"/>
              </a:lnSpc>
              <a:defRPr/>
            </a:pPr>
            <a:r>
              <a:rPr lang="en-US" sz="1700" b="1">
                <a:solidFill>
                  <a:srgbClr val="8B9337"/>
                </a:solidFill>
                <a:latin typeface="Ubuntu"/>
              </a:rPr>
              <a:t>Necessity of Real-Time Activity Classification</a:t>
            </a:r>
            <a:endParaRPr lang="en-US" sz="1100"/>
          </a:p>
        </p:txBody>
      </p:sp>
      <p:sp>
        <p:nvSpPr>
          <p:cNvPr id="9" name="TextBox 9"/>
          <p:cNvSpPr txBox="1"/>
          <p:nvPr/>
        </p:nvSpPr>
        <p:spPr>
          <a:xfrm>
            <a:off x="9474200" y="4203700"/>
            <a:ext cx="3619500" cy="533400"/>
          </a:xfrm>
          <a:prstGeom prst="rect">
            <a:avLst/>
          </a:prstGeom>
          <a:solidFill>
            <a:srgbClr val="000000">
              <a:alpha val="0"/>
            </a:srgbClr>
          </a:solidFill>
        </p:spPr>
        <p:txBody>
          <a:bodyPr lIns="0" tIns="0" rIns="0" bIns="0" rtlCol="0" anchor="ctr"/>
          <a:lstStyle/>
          <a:p>
            <a:pPr indent="0" algn="l">
              <a:lnSpc>
                <a:spcPct val="120000"/>
              </a:lnSpc>
              <a:defRPr/>
            </a:pPr>
            <a:r>
              <a:rPr lang="en-US" sz="1700" b="1">
                <a:solidFill>
                  <a:srgbClr val="8B9337"/>
                </a:solidFill>
                <a:latin typeface="Ubuntu"/>
              </a:rPr>
              <a:t>Key Challenges in HAR Implementation</a:t>
            </a:r>
            <a:endParaRPr lang="en-US" sz="1100"/>
          </a:p>
        </p:txBody>
      </p:sp>
      <p:sp>
        <p:nvSpPr>
          <p:cNvPr id="10" name="TextBox 10"/>
          <p:cNvSpPr txBox="1"/>
          <p:nvPr/>
        </p:nvSpPr>
        <p:spPr>
          <a:xfrm>
            <a:off x="1066800" y="4953000"/>
            <a:ext cx="3619500" cy="2260600"/>
          </a:xfrm>
          <a:prstGeom prst="rect">
            <a:avLst/>
          </a:prstGeom>
          <a:solidFill>
            <a:srgbClr val="000000">
              <a:alpha val="0"/>
            </a:srgbClr>
          </a:solidFill>
        </p:spPr>
        <p:txBody>
          <a:bodyPr lIns="0" tIns="0" rIns="0" bIns="0" rtlCol="0" anchor="ctr"/>
          <a:lstStyle/>
          <a:p>
            <a:pPr indent="0" algn="l">
              <a:lnSpc>
                <a:spcPct val="150000"/>
              </a:lnSpc>
              <a:defRPr/>
            </a:pPr>
            <a:r>
              <a:rPr lang="en-US" sz="1400" b="1">
                <a:solidFill>
                  <a:srgbClr val="072308"/>
                </a:solidFill>
                <a:latin typeface="Ubuntu"/>
              </a:rPr>
              <a:t>Human Activity Recognition (HAR) enables automatic identification of physical activities using sensor data, crucial for remote healthcare by detecting falls, gait abnormalities, and breathing disorders, thereby enhancing patient safety and autonomy.</a:t>
            </a:r>
            <a:endParaRPr lang="en-US" sz="1100"/>
          </a:p>
        </p:txBody>
      </p:sp>
      <p:sp>
        <p:nvSpPr>
          <p:cNvPr id="11" name="TextBox 11"/>
          <p:cNvSpPr txBox="1"/>
          <p:nvPr/>
        </p:nvSpPr>
        <p:spPr>
          <a:xfrm>
            <a:off x="5270500" y="4953000"/>
            <a:ext cx="3619500" cy="2260600"/>
          </a:xfrm>
          <a:prstGeom prst="rect">
            <a:avLst/>
          </a:prstGeom>
          <a:solidFill>
            <a:srgbClr val="000000">
              <a:alpha val="0"/>
            </a:srgbClr>
          </a:solidFill>
        </p:spPr>
        <p:txBody>
          <a:bodyPr lIns="0" tIns="0" rIns="0" bIns="0" rtlCol="0" anchor="ctr"/>
          <a:lstStyle/>
          <a:p>
            <a:pPr indent="0" algn="l">
              <a:lnSpc>
                <a:spcPct val="150000"/>
              </a:lnSpc>
              <a:defRPr/>
            </a:pPr>
            <a:r>
              <a:rPr lang="en-US" sz="1400" b="1">
                <a:solidFill>
                  <a:srgbClr val="072308"/>
                </a:solidFill>
                <a:latin typeface="Ubuntu"/>
              </a:rPr>
              <a:t>Real-time HAR supports immediate feedback and intervention in applications like fall detection and emergency response, requiring efficient algorithms to process sensor data with minimal latency for timely preventive actions.</a:t>
            </a:r>
            <a:endParaRPr lang="en-US" sz="1100"/>
          </a:p>
        </p:txBody>
      </p:sp>
      <p:sp>
        <p:nvSpPr>
          <p:cNvPr id="12" name="TextBox 12"/>
          <p:cNvSpPr txBox="1"/>
          <p:nvPr/>
        </p:nvSpPr>
        <p:spPr>
          <a:xfrm>
            <a:off x="9474200" y="4953000"/>
            <a:ext cx="3619500" cy="2260600"/>
          </a:xfrm>
          <a:prstGeom prst="rect">
            <a:avLst/>
          </a:prstGeom>
          <a:solidFill>
            <a:srgbClr val="000000">
              <a:alpha val="0"/>
            </a:srgbClr>
          </a:solidFill>
        </p:spPr>
        <p:txBody>
          <a:bodyPr lIns="0" tIns="0" rIns="0" bIns="0" rtlCol="0" anchor="ctr"/>
          <a:lstStyle/>
          <a:p>
            <a:pPr indent="0" algn="l">
              <a:lnSpc>
                <a:spcPct val="150000"/>
              </a:lnSpc>
              <a:defRPr/>
            </a:pPr>
            <a:r>
              <a:rPr lang="en-US" sz="1400" b="1">
                <a:solidFill>
                  <a:srgbClr val="072308"/>
                </a:solidFill>
                <a:latin typeface="Ubuntu"/>
              </a:rPr>
              <a:t>HAR systems face challenges including data variability across users, sensor noise, data imbalance, and the need for scalable, computationally efficient models suitable for deployment on wearable and edge devices.</a:t>
            </a:r>
            <a:endParaRPr lang="en-US" sz="11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4185900" cy="7975600"/>
          </a:xfrm>
          <a:prstGeom prst="rect">
            <a:avLst/>
          </a:prstGeom>
          <a:solidFill>
            <a:srgbClr val="EAF0E5">
              <a:alpha val="80000"/>
            </a:srgbClr>
          </a:solidFill>
          <a:ln w="25400">
            <a:solidFill>
              <a:srgbClr val="235C09"/>
            </a:solidFill>
          </a:ln>
        </p:spPr>
        <p:txBody>
          <a:bodyPr/>
          <a:lstStyle/>
          <a:p>
            <a:endParaRPr lang="en-US"/>
          </a:p>
        </p:txBody>
      </p:sp>
      <p:sp>
        <p:nvSpPr>
          <p:cNvPr id="3" name="AutoShape 3"/>
          <p:cNvSpPr/>
          <p:nvPr/>
        </p:nvSpPr>
        <p:spPr>
          <a:xfrm>
            <a:off x="800100" y="3009900"/>
            <a:ext cx="508000" cy="508000"/>
          </a:xfrm>
          <a:prstGeom prst="roundRect">
            <a:avLst>
              <a:gd name="adj" fmla="val 32500"/>
            </a:avLst>
          </a:prstGeom>
          <a:solidFill>
            <a:srgbClr val="A2BE9D"/>
          </a:solidFill>
        </p:spPr>
        <p:txBody>
          <a:bodyPr/>
          <a:lstStyle/>
          <a:p>
            <a:endParaRPr lang="en-US"/>
          </a:p>
        </p:txBody>
      </p:sp>
      <p:sp>
        <p:nvSpPr>
          <p:cNvPr id="4" name="AutoShape 4"/>
          <p:cNvSpPr/>
          <p:nvPr/>
        </p:nvSpPr>
        <p:spPr>
          <a:xfrm>
            <a:off x="5080000" y="3009900"/>
            <a:ext cx="508000" cy="508000"/>
          </a:xfrm>
          <a:prstGeom prst="roundRect">
            <a:avLst>
              <a:gd name="adj" fmla="val 32500"/>
            </a:avLst>
          </a:prstGeom>
          <a:solidFill>
            <a:srgbClr val="A2BE9D"/>
          </a:solidFill>
        </p:spPr>
        <p:txBody>
          <a:bodyPr/>
          <a:lstStyle/>
          <a:p>
            <a:endParaRPr lang="en-US"/>
          </a:p>
        </p:txBody>
      </p:sp>
      <p:sp>
        <p:nvSpPr>
          <p:cNvPr id="5" name="AutoShape 5"/>
          <p:cNvSpPr/>
          <p:nvPr/>
        </p:nvSpPr>
        <p:spPr>
          <a:xfrm>
            <a:off x="9372600" y="3009900"/>
            <a:ext cx="508000" cy="508000"/>
          </a:xfrm>
          <a:prstGeom prst="roundRect">
            <a:avLst>
              <a:gd name="adj" fmla="val 32500"/>
            </a:avLst>
          </a:prstGeom>
          <a:solidFill>
            <a:srgbClr val="A2BE9D"/>
          </a:solidFill>
        </p:spPr>
        <p:txBody>
          <a:bodyPr/>
          <a:lstStyle/>
          <a:p>
            <a:endParaRPr lang="en-US"/>
          </a:p>
        </p:txBody>
      </p:sp>
      <p:sp>
        <p:nvSpPr>
          <p:cNvPr id="7" name="TextBox 7"/>
          <p:cNvSpPr txBox="1"/>
          <p:nvPr/>
        </p:nvSpPr>
        <p:spPr>
          <a:xfrm>
            <a:off x="1500505" y="2946400"/>
            <a:ext cx="3251200" cy="635000"/>
          </a:xfrm>
          <a:prstGeom prst="rect">
            <a:avLst/>
          </a:prstGeom>
          <a:solidFill>
            <a:srgbClr val="000000">
              <a:alpha val="0"/>
            </a:srgbClr>
          </a:solidFill>
        </p:spPr>
        <p:txBody>
          <a:bodyPr lIns="0" tIns="0" rIns="0" bIns="0" rtlCol="0" anchor="ctr"/>
          <a:lstStyle/>
          <a:p>
            <a:pPr indent="0" algn="l">
              <a:lnSpc>
                <a:spcPct val="120000"/>
              </a:lnSpc>
              <a:defRPr/>
            </a:pPr>
            <a:r>
              <a:rPr lang="en-US" sz="2100" b="1" dirty="0">
                <a:solidFill>
                  <a:srgbClr val="8B9337"/>
                </a:solidFill>
                <a:latin typeface="Ubuntu"/>
              </a:rPr>
              <a:t>Dataset Overview</a:t>
            </a:r>
            <a:endParaRPr lang="en-US" sz="1100" dirty="0"/>
          </a:p>
        </p:txBody>
      </p:sp>
      <p:sp>
        <p:nvSpPr>
          <p:cNvPr id="8" name="TextBox 8"/>
          <p:cNvSpPr txBox="1"/>
          <p:nvPr/>
        </p:nvSpPr>
        <p:spPr>
          <a:xfrm>
            <a:off x="5829300" y="2946400"/>
            <a:ext cx="3251200" cy="635000"/>
          </a:xfrm>
          <a:prstGeom prst="rect">
            <a:avLst/>
          </a:prstGeom>
          <a:solidFill>
            <a:srgbClr val="000000">
              <a:alpha val="0"/>
            </a:srgbClr>
          </a:solidFill>
        </p:spPr>
        <p:txBody>
          <a:bodyPr lIns="0" tIns="0" rIns="0" bIns="0" rtlCol="0" anchor="ctr"/>
          <a:lstStyle/>
          <a:p>
            <a:pPr indent="0" algn="l">
              <a:lnSpc>
                <a:spcPct val="120000"/>
              </a:lnSpc>
              <a:defRPr/>
            </a:pPr>
            <a:r>
              <a:rPr lang="en-US" sz="2100" b="1" dirty="0">
                <a:solidFill>
                  <a:srgbClr val="8B9337"/>
                </a:solidFill>
                <a:latin typeface="Ubuntu"/>
              </a:rPr>
              <a:t>Dataset Structure and Features</a:t>
            </a:r>
            <a:endParaRPr lang="en-US" sz="1100" dirty="0"/>
          </a:p>
        </p:txBody>
      </p:sp>
      <p:sp>
        <p:nvSpPr>
          <p:cNvPr id="9" name="TextBox 9"/>
          <p:cNvSpPr txBox="1"/>
          <p:nvPr/>
        </p:nvSpPr>
        <p:spPr>
          <a:xfrm>
            <a:off x="10118090" y="2946400"/>
            <a:ext cx="3251200" cy="635000"/>
          </a:xfrm>
          <a:prstGeom prst="rect">
            <a:avLst/>
          </a:prstGeom>
          <a:solidFill>
            <a:srgbClr val="000000">
              <a:alpha val="0"/>
            </a:srgbClr>
          </a:solidFill>
        </p:spPr>
        <p:txBody>
          <a:bodyPr lIns="0" tIns="0" rIns="0" bIns="0" rtlCol="0" anchor="ctr"/>
          <a:lstStyle/>
          <a:p>
            <a:pPr indent="0" algn="l">
              <a:lnSpc>
                <a:spcPct val="120000"/>
              </a:lnSpc>
              <a:defRPr/>
            </a:pPr>
            <a:r>
              <a:rPr lang="en-US" sz="2100" b="1" dirty="0">
                <a:solidFill>
                  <a:srgbClr val="8B9337"/>
                </a:solidFill>
                <a:latin typeface="Ubuntu"/>
              </a:rPr>
              <a:t>Data Quality and Preprocessing</a:t>
            </a:r>
            <a:endParaRPr lang="en-US" sz="1100" dirty="0"/>
          </a:p>
        </p:txBody>
      </p:sp>
      <p:sp>
        <p:nvSpPr>
          <p:cNvPr id="10" name="TextBox 10"/>
          <p:cNvSpPr txBox="1"/>
          <p:nvPr/>
        </p:nvSpPr>
        <p:spPr>
          <a:xfrm>
            <a:off x="990600" y="3098800"/>
            <a:ext cx="127000" cy="330200"/>
          </a:xfrm>
          <a:prstGeom prst="rect">
            <a:avLst/>
          </a:prstGeom>
          <a:solidFill>
            <a:srgbClr val="000000">
              <a:alpha val="0"/>
            </a:srgbClr>
          </a:solidFill>
        </p:spPr>
        <p:txBody>
          <a:bodyPr lIns="0" tIns="0" rIns="0" bIns="0" rtlCol="0" anchor="ctr"/>
          <a:lstStyle/>
          <a:p>
            <a:pPr indent="0" algn="l">
              <a:lnSpc>
                <a:spcPct val="150000"/>
              </a:lnSpc>
              <a:defRPr/>
            </a:pPr>
            <a:r>
              <a:rPr lang="en-US" sz="1700" b="1" dirty="0">
                <a:solidFill>
                  <a:srgbClr val="072308"/>
                </a:solidFill>
                <a:latin typeface="Ubuntu"/>
              </a:rPr>
              <a:t>1</a:t>
            </a:r>
            <a:endParaRPr lang="en-US" sz="1100" dirty="0"/>
          </a:p>
        </p:txBody>
      </p:sp>
      <p:sp>
        <p:nvSpPr>
          <p:cNvPr id="11" name="TextBox 11"/>
          <p:cNvSpPr txBox="1"/>
          <p:nvPr/>
        </p:nvSpPr>
        <p:spPr>
          <a:xfrm>
            <a:off x="1536700" y="3987800"/>
            <a:ext cx="3251200" cy="2895600"/>
          </a:xfrm>
          <a:prstGeom prst="rect">
            <a:avLst/>
          </a:prstGeom>
          <a:solidFill>
            <a:srgbClr val="000000">
              <a:alpha val="0"/>
            </a:srgbClr>
          </a:solidFill>
        </p:spPr>
        <p:txBody>
          <a:bodyPr lIns="0" tIns="0" rIns="0" bIns="0" rtlCol="0" anchor="ctr"/>
          <a:lstStyle/>
          <a:p>
            <a:pPr indent="0" algn="l">
              <a:lnSpc>
                <a:spcPct val="150000"/>
              </a:lnSpc>
              <a:defRPr/>
            </a:pPr>
            <a:r>
              <a:rPr lang="en-US" sz="1700" b="1" dirty="0">
                <a:solidFill>
                  <a:srgbClr val="072308"/>
                </a:solidFill>
                <a:latin typeface="Ubuntu"/>
              </a:rPr>
              <a:t>The dataset includes sensor data from 9 subjects performing 18 physical activities, captured via three IMUs and a heart rate monitor for comprehensive human activity recognition research.</a:t>
            </a:r>
            <a:endParaRPr lang="en-US" sz="1100" dirty="0"/>
          </a:p>
        </p:txBody>
      </p:sp>
      <p:sp>
        <p:nvSpPr>
          <p:cNvPr id="12" name="TextBox 12"/>
          <p:cNvSpPr txBox="1"/>
          <p:nvPr/>
        </p:nvSpPr>
        <p:spPr>
          <a:xfrm>
            <a:off x="5270500" y="3098800"/>
            <a:ext cx="127000" cy="330200"/>
          </a:xfrm>
          <a:prstGeom prst="rect">
            <a:avLst/>
          </a:prstGeom>
          <a:solidFill>
            <a:srgbClr val="000000">
              <a:alpha val="0"/>
            </a:srgbClr>
          </a:solidFill>
        </p:spPr>
        <p:txBody>
          <a:bodyPr lIns="0" tIns="0" rIns="0" bIns="0" rtlCol="0" anchor="ctr"/>
          <a:lstStyle/>
          <a:p>
            <a:pPr indent="0" algn="l">
              <a:lnSpc>
                <a:spcPct val="150000"/>
              </a:lnSpc>
              <a:defRPr/>
            </a:pPr>
            <a:r>
              <a:rPr lang="en-US" sz="1700" b="1">
                <a:solidFill>
                  <a:srgbClr val="072308"/>
                </a:solidFill>
                <a:latin typeface="Ubuntu"/>
              </a:rPr>
              <a:t>2</a:t>
            </a:r>
            <a:endParaRPr lang="en-US" sz="1100"/>
          </a:p>
        </p:txBody>
      </p:sp>
      <p:sp>
        <p:nvSpPr>
          <p:cNvPr id="13" name="TextBox 13"/>
          <p:cNvSpPr txBox="1"/>
          <p:nvPr/>
        </p:nvSpPr>
        <p:spPr>
          <a:xfrm>
            <a:off x="5829300" y="3987800"/>
            <a:ext cx="3251200" cy="2895600"/>
          </a:xfrm>
          <a:prstGeom prst="rect">
            <a:avLst/>
          </a:prstGeom>
          <a:solidFill>
            <a:srgbClr val="000000">
              <a:alpha val="0"/>
            </a:srgbClr>
          </a:solidFill>
        </p:spPr>
        <p:txBody>
          <a:bodyPr lIns="0" tIns="0" rIns="0" bIns="0" rtlCol="0" anchor="ctr"/>
          <a:lstStyle/>
          <a:p>
            <a:pPr indent="0" algn="l">
              <a:lnSpc>
                <a:spcPct val="150000"/>
              </a:lnSpc>
              <a:defRPr/>
            </a:pPr>
            <a:r>
              <a:rPr lang="en-US" sz="1700" b="1" dirty="0">
                <a:solidFill>
                  <a:srgbClr val="072308"/>
                </a:solidFill>
                <a:latin typeface="Ubuntu"/>
              </a:rPr>
              <a:t>Each data file contains 54 columns including triaxial accelerometer, gyroscope, magnetometer data, and heart rate, enabling detailed multivariate time-series analysis of human movements.</a:t>
            </a:r>
            <a:endParaRPr lang="en-US" sz="1100" dirty="0"/>
          </a:p>
        </p:txBody>
      </p:sp>
      <p:sp>
        <p:nvSpPr>
          <p:cNvPr id="14" name="TextBox 14"/>
          <p:cNvSpPr txBox="1"/>
          <p:nvPr/>
        </p:nvSpPr>
        <p:spPr>
          <a:xfrm>
            <a:off x="9563100" y="3098800"/>
            <a:ext cx="127000" cy="330200"/>
          </a:xfrm>
          <a:prstGeom prst="rect">
            <a:avLst/>
          </a:prstGeom>
          <a:solidFill>
            <a:srgbClr val="000000">
              <a:alpha val="0"/>
            </a:srgbClr>
          </a:solidFill>
        </p:spPr>
        <p:txBody>
          <a:bodyPr lIns="0" tIns="0" rIns="0" bIns="0" rtlCol="0" anchor="ctr"/>
          <a:lstStyle/>
          <a:p>
            <a:pPr indent="0" algn="l">
              <a:lnSpc>
                <a:spcPct val="150000"/>
              </a:lnSpc>
              <a:defRPr/>
            </a:pPr>
            <a:r>
              <a:rPr lang="en-US" sz="1700" b="1">
                <a:solidFill>
                  <a:srgbClr val="072308"/>
                </a:solidFill>
                <a:latin typeface="Ubuntu"/>
              </a:rPr>
              <a:t>3</a:t>
            </a:r>
            <a:endParaRPr lang="en-US" sz="1100"/>
          </a:p>
        </p:txBody>
      </p:sp>
      <p:sp>
        <p:nvSpPr>
          <p:cNvPr id="15" name="TextBox 15"/>
          <p:cNvSpPr txBox="1"/>
          <p:nvPr/>
        </p:nvSpPr>
        <p:spPr>
          <a:xfrm>
            <a:off x="10121900" y="3987800"/>
            <a:ext cx="3251200" cy="2895600"/>
          </a:xfrm>
          <a:prstGeom prst="rect">
            <a:avLst/>
          </a:prstGeom>
          <a:solidFill>
            <a:srgbClr val="000000">
              <a:alpha val="0"/>
            </a:srgbClr>
          </a:solidFill>
        </p:spPr>
        <p:txBody>
          <a:bodyPr lIns="0" tIns="0" rIns="0" bIns="0" rtlCol="0" anchor="ctr"/>
          <a:lstStyle/>
          <a:p>
            <a:pPr indent="0" algn="l">
              <a:lnSpc>
                <a:spcPct val="150000"/>
              </a:lnSpc>
              <a:defRPr/>
            </a:pPr>
            <a:r>
              <a:rPr lang="en-US" sz="1700" b="1" dirty="0">
                <a:solidFill>
                  <a:srgbClr val="072308"/>
                </a:solidFill>
                <a:latin typeface="Ubuntu"/>
              </a:rPr>
              <a:t>Preprocessing must address sensor noise, missing values, synchronization issues, and subject variability to ensure data integrity and improve model reliability in activity recognition.</a:t>
            </a:r>
            <a:endParaRPr lang="en-US" sz="1100" dirty="0"/>
          </a:p>
        </p:txBody>
      </p:sp>
      <p:sp>
        <p:nvSpPr>
          <p:cNvPr id="16" name="TextBox 9">
            <a:extLst>
              <a:ext uri="{FF2B5EF4-FFF2-40B4-BE49-F238E27FC236}">
                <a16:creationId xmlns:a16="http://schemas.microsoft.com/office/drawing/2014/main" id="{E606A2DA-87C0-B9A3-477B-BEAC22F399AA}"/>
              </a:ext>
            </a:extLst>
          </p:cNvPr>
          <p:cNvSpPr txBox="1"/>
          <p:nvPr/>
        </p:nvSpPr>
        <p:spPr>
          <a:xfrm>
            <a:off x="800100" y="520700"/>
            <a:ext cx="12585700" cy="1079500"/>
          </a:xfrm>
          <a:prstGeom prst="rect">
            <a:avLst/>
          </a:prstGeom>
          <a:solidFill>
            <a:srgbClr val="000000">
              <a:alpha val="0"/>
            </a:srgbClr>
          </a:solidFill>
        </p:spPr>
        <p:txBody>
          <a:bodyPr lIns="0" tIns="0" rIns="0" bIns="0" rtlCol="0" anchor="ctr"/>
          <a:lstStyle/>
          <a:p>
            <a:pPr indent="0" algn="l">
              <a:lnSpc>
                <a:spcPct val="120000"/>
              </a:lnSpc>
              <a:defRPr/>
            </a:pPr>
            <a:r>
              <a:rPr lang="en-US" sz="4400" b="1" dirty="0">
                <a:solidFill>
                  <a:srgbClr val="8B9337"/>
                </a:solidFill>
                <a:latin typeface="Ubuntu"/>
              </a:rPr>
              <a:t>Data Understanding: Exploring the Dataset</a:t>
            </a:r>
            <a:endParaRPr lang="en-US" sz="4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4185900" cy="7975600"/>
          </a:xfrm>
          <a:prstGeom prst="rect">
            <a:avLst/>
          </a:prstGeom>
          <a:solidFill>
            <a:srgbClr val="EAF0E5">
              <a:alpha val="80000"/>
            </a:srgbClr>
          </a:solidFill>
          <a:ln w="25400">
            <a:solidFill>
              <a:srgbClr val="235C09"/>
            </a:solidFill>
          </a:ln>
        </p:spPr>
        <p:txBody>
          <a:bodyPr/>
          <a:lstStyle/>
          <a:p>
            <a:endParaRPr lang="en-US"/>
          </a:p>
        </p:txBody>
      </p:sp>
      <p:pic>
        <p:nvPicPr>
          <p:cNvPr id="3" name="Picture 3"/>
          <p:cNvPicPr>
            <a:picLocks noChangeAspect="1"/>
          </p:cNvPicPr>
          <p:nvPr/>
        </p:nvPicPr>
        <p:blipFill>
          <a:blip r:embed="rId2"/>
          <a:srcRect l="1000" r="1000"/>
          <a:stretch>
            <a:fillRect/>
          </a:stretch>
        </p:blipFill>
        <p:spPr>
          <a:xfrm>
            <a:off x="1333500" y="1943100"/>
            <a:ext cx="5219700" cy="1727200"/>
          </a:xfrm>
          <a:prstGeom prst="rect">
            <a:avLst/>
          </a:prstGeom>
        </p:spPr>
      </p:pic>
      <p:pic>
        <p:nvPicPr>
          <p:cNvPr id="4" name="Picture 4"/>
          <p:cNvPicPr>
            <a:picLocks noChangeAspect="1"/>
          </p:cNvPicPr>
          <p:nvPr/>
        </p:nvPicPr>
        <p:blipFill>
          <a:blip r:embed="rId3"/>
          <a:srcRect l="1000" r="1000"/>
          <a:stretch>
            <a:fillRect/>
          </a:stretch>
        </p:blipFill>
        <p:spPr>
          <a:xfrm>
            <a:off x="2197100" y="3721100"/>
            <a:ext cx="3479800" cy="1727200"/>
          </a:xfrm>
          <a:prstGeom prst="rect">
            <a:avLst/>
          </a:prstGeom>
        </p:spPr>
      </p:pic>
      <p:pic>
        <p:nvPicPr>
          <p:cNvPr id="5" name="Picture 5"/>
          <p:cNvPicPr>
            <a:picLocks noChangeAspect="1"/>
          </p:cNvPicPr>
          <p:nvPr/>
        </p:nvPicPr>
        <p:blipFill>
          <a:blip r:embed="rId4"/>
          <a:srcRect l="1000" r="1000"/>
          <a:stretch>
            <a:fillRect/>
          </a:stretch>
        </p:blipFill>
        <p:spPr>
          <a:xfrm>
            <a:off x="3073400" y="5499100"/>
            <a:ext cx="1739900" cy="1727200"/>
          </a:xfrm>
          <a:prstGeom prst="rect">
            <a:avLst/>
          </a:prstGeom>
        </p:spPr>
      </p:pic>
      <p:sp>
        <p:nvSpPr>
          <p:cNvPr id="6" name="AutoShape 6"/>
          <p:cNvSpPr/>
          <p:nvPr/>
        </p:nvSpPr>
        <p:spPr>
          <a:xfrm>
            <a:off x="7112000" y="1917700"/>
            <a:ext cx="6197600" cy="12700"/>
          </a:xfrm>
          <a:prstGeom prst="roundRect">
            <a:avLst>
              <a:gd name="adj" fmla="val 50000"/>
            </a:avLst>
          </a:prstGeom>
          <a:solidFill>
            <a:srgbClr val="A2BE9D"/>
          </a:solidFill>
        </p:spPr>
        <p:txBody>
          <a:bodyPr/>
          <a:lstStyle/>
          <a:p>
            <a:endParaRPr lang="en-US"/>
          </a:p>
        </p:txBody>
      </p:sp>
      <p:sp>
        <p:nvSpPr>
          <p:cNvPr id="7" name="AutoShape 7"/>
          <p:cNvSpPr/>
          <p:nvPr/>
        </p:nvSpPr>
        <p:spPr>
          <a:xfrm>
            <a:off x="6070600" y="3695700"/>
            <a:ext cx="7239000" cy="12700"/>
          </a:xfrm>
          <a:prstGeom prst="roundRect">
            <a:avLst>
              <a:gd name="adj" fmla="val 50000"/>
            </a:avLst>
          </a:prstGeom>
          <a:solidFill>
            <a:srgbClr val="A2BE9D"/>
          </a:solidFill>
        </p:spPr>
        <p:txBody>
          <a:bodyPr/>
          <a:lstStyle/>
          <a:p>
            <a:endParaRPr lang="en-US"/>
          </a:p>
        </p:txBody>
      </p:sp>
      <p:sp>
        <p:nvSpPr>
          <p:cNvPr id="8" name="AutoShape 8"/>
          <p:cNvSpPr/>
          <p:nvPr/>
        </p:nvSpPr>
        <p:spPr>
          <a:xfrm>
            <a:off x="5041900" y="5473700"/>
            <a:ext cx="8280400" cy="12700"/>
          </a:xfrm>
          <a:prstGeom prst="roundRect">
            <a:avLst>
              <a:gd name="adj" fmla="val 50000"/>
            </a:avLst>
          </a:prstGeom>
          <a:solidFill>
            <a:srgbClr val="A2BE9D"/>
          </a:solidFill>
        </p:spPr>
        <p:txBody>
          <a:bodyPr/>
          <a:lstStyle/>
          <a:p>
            <a:endParaRPr lang="en-US"/>
          </a:p>
        </p:txBody>
      </p:sp>
      <p:sp>
        <p:nvSpPr>
          <p:cNvPr id="9" name="TextBox 9"/>
          <p:cNvSpPr txBox="1"/>
          <p:nvPr/>
        </p:nvSpPr>
        <p:spPr>
          <a:xfrm>
            <a:off x="800100" y="520700"/>
            <a:ext cx="12585700" cy="1079500"/>
          </a:xfrm>
          <a:prstGeom prst="rect">
            <a:avLst/>
          </a:prstGeom>
          <a:solidFill>
            <a:srgbClr val="000000">
              <a:alpha val="0"/>
            </a:srgbClr>
          </a:solidFill>
        </p:spPr>
        <p:txBody>
          <a:bodyPr lIns="0" tIns="0" rIns="0" bIns="0" rtlCol="0" anchor="ctr"/>
          <a:lstStyle/>
          <a:p>
            <a:pPr indent="0" algn="l">
              <a:lnSpc>
                <a:spcPct val="120000"/>
              </a:lnSpc>
              <a:defRPr/>
            </a:pPr>
            <a:r>
              <a:rPr lang="en-US" sz="3500" b="1" dirty="0">
                <a:solidFill>
                  <a:srgbClr val="8B9337"/>
                </a:solidFill>
                <a:latin typeface="Ubuntu"/>
              </a:rPr>
              <a:t>Data Preparation: Cleaning and Organizing Data for Modeling</a:t>
            </a:r>
            <a:endParaRPr lang="en-US" sz="1100" dirty="0"/>
          </a:p>
        </p:txBody>
      </p:sp>
      <p:sp>
        <p:nvSpPr>
          <p:cNvPr id="10" name="TextBox 10"/>
          <p:cNvSpPr txBox="1"/>
          <p:nvPr/>
        </p:nvSpPr>
        <p:spPr>
          <a:xfrm>
            <a:off x="7289800" y="2133600"/>
            <a:ext cx="5854700" cy="266700"/>
          </a:xfrm>
          <a:prstGeom prst="rect">
            <a:avLst/>
          </a:prstGeom>
          <a:solidFill>
            <a:srgbClr val="000000">
              <a:alpha val="0"/>
            </a:srgbClr>
          </a:solidFill>
        </p:spPr>
        <p:txBody>
          <a:bodyPr lIns="0" tIns="0" rIns="0" bIns="0" rtlCol="0" anchor="ctr"/>
          <a:lstStyle/>
          <a:p>
            <a:pPr indent="0" algn="l">
              <a:lnSpc>
                <a:spcPct val="120000"/>
              </a:lnSpc>
              <a:defRPr/>
            </a:pPr>
            <a:r>
              <a:rPr lang="en-US" sz="1700" b="1">
                <a:solidFill>
                  <a:srgbClr val="8B9337"/>
                </a:solidFill>
                <a:latin typeface="Ubuntu"/>
              </a:rPr>
              <a:t>Segmenting Data into Time Windows</a:t>
            </a:r>
            <a:endParaRPr lang="en-US" sz="1100"/>
          </a:p>
        </p:txBody>
      </p:sp>
      <p:sp>
        <p:nvSpPr>
          <p:cNvPr id="11" name="TextBox 11"/>
          <p:cNvSpPr txBox="1"/>
          <p:nvPr/>
        </p:nvSpPr>
        <p:spPr>
          <a:xfrm>
            <a:off x="6248400" y="3911600"/>
            <a:ext cx="6896100" cy="266700"/>
          </a:xfrm>
          <a:prstGeom prst="rect">
            <a:avLst/>
          </a:prstGeom>
          <a:solidFill>
            <a:srgbClr val="000000">
              <a:alpha val="0"/>
            </a:srgbClr>
          </a:solidFill>
        </p:spPr>
        <p:txBody>
          <a:bodyPr lIns="0" tIns="0" rIns="0" bIns="0" rtlCol="0" anchor="ctr"/>
          <a:lstStyle/>
          <a:p>
            <a:pPr indent="0" algn="l">
              <a:lnSpc>
                <a:spcPct val="120000"/>
              </a:lnSpc>
              <a:defRPr/>
            </a:pPr>
            <a:r>
              <a:rPr lang="en-US" sz="1700" b="1">
                <a:solidFill>
                  <a:srgbClr val="8B9337"/>
                </a:solidFill>
                <a:latin typeface="Ubuntu"/>
              </a:rPr>
              <a:t>Handling Missing Values</a:t>
            </a:r>
            <a:endParaRPr lang="en-US" sz="1100"/>
          </a:p>
        </p:txBody>
      </p:sp>
      <p:sp>
        <p:nvSpPr>
          <p:cNvPr id="12" name="TextBox 12"/>
          <p:cNvSpPr txBox="1"/>
          <p:nvPr/>
        </p:nvSpPr>
        <p:spPr>
          <a:xfrm>
            <a:off x="5207000" y="5689600"/>
            <a:ext cx="7937500" cy="266700"/>
          </a:xfrm>
          <a:prstGeom prst="rect">
            <a:avLst/>
          </a:prstGeom>
          <a:solidFill>
            <a:srgbClr val="000000">
              <a:alpha val="0"/>
            </a:srgbClr>
          </a:solidFill>
        </p:spPr>
        <p:txBody>
          <a:bodyPr lIns="0" tIns="0" rIns="0" bIns="0" rtlCol="0" anchor="ctr"/>
          <a:lstStyle/>
          <a:p>
            <a:pPr indent="0" algn="l">
              <a:lnSpc>
                <a:spcPct val="120000"/>
              </a:lnSpc>
              <a:defRPr/>
            </a:pPr>
            <a:r>
              <a:rPr lang="en-US" sz="1700" b="1">
                <a:solidFill>
                  <a:srgbClr val="8B9337"/>
                </a:solidFill>
                <a:latin typeface="Ubuntu"/>
              </a:rPr>
              <a:t>Feature Extraction and Normalization</a:t>
            </a:r>
            <a:endParaRPr lang="en-US" sz="1100"/>
          </a:p>
        </p:txBody>
      </p:sp>
      <p:sp>
        <p:nvSpPr>
          <p:cNvPr id="13" name="TextBox 13"/>
          <p:cNvSpPr txBox="1"/>
          <p:nvPr/>
        </p:nvSpPr>
        <p:spPr>
          <a:xfrm>
            <a:off x="3886200" y="2679700"/>
            <a:ext cx="114300" cy="254000"/>
          </a:xfrm>
          <a:prstGeom prst="rect">
            <a:avLst/>
          </a:prstGeom>
          <a:solidFill>
            <a:srgbClr val="000000">
              <a:alpha val="0"/>
            </a:srgbClr>
          </a:solidFill>
        </p:spPr>
        <p:txBody>
          <a:bodyPr lIns="0" tIns="0" rIns="0" bIns="0" rtlCol="0" anchor="ctr"/>
          <a:lstStyle/>
          <a:p>
            <a:pPr indent="0" algn="ctr">
              <a:lnSpc>
                <a:spcPct val="150000"/>
              </a:lnSpc>
              <a:defRPr/>
            </a:pPr>
            <a:r>
              <a:rPr lang="en-US" sz="1300" b="1">
                <a:solidFill>
                  <a:srgbClr val="072308"/>
                </a:solidFill>
                <a:latin typeface="Ubuntu"/>
              </a:rPr>
              <a:t>1</a:t>
            </a:r>
            <a:endParaRPr lang="en-US" sz="1100"/>
          </a:p>
        </p:txBody>
      </p:sp>
      <p:sp>
        <p:nvSpPr>
          <p:cNvPr id="14" name="TextBox 14"/>
          <p:cNvSpPr txBox="1"/>
          <p:nvPr/>
        </p:nvSpPr>
        <p:spPr>
          <a:xfrm>
            <a:off x="7289800" y="2616200"/>
            <a:ext cx="5854700" cy="901700"/>
          </a:xfrm>
          <a:prstGeom prst="rect">
            <a:avLst/>
          </a:prstGeom>
          <a:solidFill>
            <a:srgbClr val="000000">
              <a:alpha val="0"/>
            </a:srgbClr>
          </a:solidFill>
        </p:spPr>
        <p:txBody>
          <a:bodyPr lIns="0" tIns="0" rIns="0" bIns="0" rtlCol="0" anchor="ctr"/>
          <a:lstStyle/>
          <a:p>
            <a:pPr indent="0" algn="l">
              <a:lnSpc>
                <a:spcPct val="150000"/>
              </a:lnSpc>
              <a:defRPr/>
            </a:pPr>
            <a:r>
              <a:rPr lang="en-US" sz="1500" b="1" dirty="0">
                <a:solidFill>
                  <a:srgbClr val="072308"/>
                </a:solidFill>
                <a:latin typeface="Ubuntu"/>
              </a:rPr>
              <a:t>Continuous sensor data is divided into fixed-length time windows to capture activity patterns and facilitate feature extraction for machine learning.</a:t>
            </a:r>
            <a:endParaRPr lang="en-US" sz="1100" dirty="0"/>
          </a:p>
        </p:txBody>
      </p:sp>
      <p:sp>
        <p:nvSpPr>
          <p:cNvPr id="15" name="TextBox 15"/>
          <p:cNvSpPr txBox="1"/>
          <p:nvPr/>
        </p:nvSpPr>
        <p:spPr>
          <a:xfrm>
            <a:off x="3886200" y="4457700"/>
            <a:ext cx="114300" cy="254000"/>
          </a:xfrm>
          <a:prstGeom prst="rect">
            <a:avLst/>
          </a:prstGeom>
          <a:solidFill>
            <a:srgbClr val="000000">
              <a:alpha val="0"/>
            </a:srgbClr>
          </a:solidFill>
        </p:spPr>
        <p:txBody>
          <a:bodyPr lIns="0" tIns="0" rIns="0" bIns="0" rtlCol="0" anchor="ctr"/>
          <a:lstStyle/>
          <a:p>
            <a:pPr indent="0" algn="ctr">
              <a:lnSpc>
                <a:spcPct val="150000"/>
              </a:lnSpc>
              <a:defRPr/>
            </a:pPr>
            <a:r>
              <a:rPr lang="en-US" sz="1300" b="1">
                <a:solidFill>
                  <a:srgbClr val="072308"/>
                </a:solidFill>
                <a:latin typeface="Ubuntu"/>
              </a:rPr>
              <a:t>2</a:t>
            </a:r>
            <a:endParaRPr lang="en-US" sz="1100"/>
          </a:p>
        </p:txBody>
      </p:sp>
      <p:sp>
        <p:nvSpPr>
          <p:cNvPr id="16" name="TextBox 16"/>
          <p:cNvSpPr txBox="1"/>
          <p:nvPr/>
        </p:nvSpPr>
        <p:spPr>
          <a:xfrm>
            <a:off x="6248400" y="4394200"/>
            <a:ext cx="6896100" cy="850900"/>
          </a:xfrm>
          <a:prstGeom prst="rect">
            <a:avLst/>
          </a:prstGeom>
          <a:solidFill>
            <a:srgbClr val="000000">
              <a:alpha val="0"/>
            </a:srgbClr>
          </a:solidFill>
        </p:spPr>
        <p:txBody>
          <a:bodyPr lIns="0" tIns="0" rIns="0" bIns="0" rtlCol="0" anchor="ctr"/>
          <a:lstStyle/>
          <a:p>
            <a:pPr indent="0" algn="l">
              <a:lnSpc>
                <a:spcPct val="150000"/>
              </a:lnSpc>
              <a:defRPr/>
            </a:pPr>
            <a:r>
              <a:rPr lang="en-US" sz="1500" b="1">
                <a:solidFill>
                  <a:srgbClr val="072308"/>
                </a:solidFill>
                <a:latin typeface="Ubuntu"/>
              </a:rPr>
              <a:t>Missing sensor data is imputed using interpolation or statistical estimates like mean or median to maintain data integrity and ensure reliable modeling.</a:t>
            </a:r>
            <a:endParaRPr lang="en-US" sz="1100"/>
          </a:p>
        </p:txBody>
      </p:sp>
      <p:sp>
        <p:nvSpPr>
          <p:cNvPr id="17" name="TextBox 17"/>
          <p:cNvSpPr txBox="1"/>
          <p:nvPr/>
        </p:nvSpPr>
        <p:spPr>
          <a:xfrm>
            <a:off x="3886200" y="6235700"/>
            <a:ext cx="114300" cy="254000"/>
          </a:xfrm>
          <a:prstGeom prst="rect">
            <a:avLst/>
          </a:prstGeom>
          <a:solidFill>
            <a:srgbClr val="000000">
              <a:alpha val="0"/>
            </a:srgbClr>
          </a:solidFill>
        </p:spPr>
        <p:txBody>
          <a:bodyPr lIns="0" tIns="0" rIns="0" bIns="0" rtlCol="0" anchor="ctr"/>
          <a:lstStyle/>
          <a:p>
            <a:pPr indent="0" algn="ctr">
              <a:lnSpc>
                <a:spcPct val="150000"/>
              </a:lnSpc>
              <a:defRPr/>
            </a:pPr>
            <a:r>
              <a:rPr lang="en-US" sz="1300" b="1">
                <a:solidFill>
                  <a:srgbClr val="072308"/>
                </a:solidFill>
                <a:latin typeface="Ubuntu"/>
              </a:rPr>
              <a:t>3</a:t>
            </a:r>
            <a:endParaRPr lang="en-US" sz="1100"/>
          </a:p>
        </p:txBody>
      </p:sp>
      <p:sp>
        <p:nvSpPr>
          <p:cNvPr id="18" name="TextBox 18"/>
          <p:cNvSpPr txBox="1"/>
          <p:nvPr/>
        </p:nvSpPr>
        <p:spPr>
          <a:xfrm>
            <a:off x="5207000" y="6172200"/>
            <a:ext cx="7937500" cy="850900"/>
          </a:xfrm>
          <a:prstGeom prst="rect">
            <a:avLst/>
          </a:prstGeom>
          <a:solidFill>
            <a:srgbClr val="000000">
              <a:alpha val="0"/>
            </a:srgbClr>
          </a:solidFill>
        </p:spPr>
        <p:txBody>
          <a:bodyPr lIns="0" tIns="0" rIns="0" bIns="0" rtlCol="0" anchor="ctr"/>
          <a:lstStyle/>
          <a:p>
            <a:pPr indent="0" algn="l">
              <a:lnSpc>
                <a:spcPct val="150000"/>
              </a:lnSpc>
              <a:defRPr/>
            </a:pPr>
            <a:r>
              <a:rPr lang="en-US" sz="1500" b="1" dirty="0">
                <a:solidFill>
                  <a:srgbClr val="072308"/>
                </a:solidFill>
                <a:latin typeface="Ubuntu"/>
              </a:rPr>
              <a:t>Extracted features include statistical, temporal, and frequency domain characteristics, which are then normalized to zero mean and unit variance to improve model stability.</a:t>
            </a:r>
            <a:endParaRPr lang="en-US" sz="1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4185900" cy="7975600"/>
          </a:xfrm>
          <a:prstGeom prst="rect">
            <a:avLst/>
          </a:prstGeom>
          <a:solidFill>
            <a:srgbClr val="EAF0E5">
              <a:alpha val="80000"/>
            </a:srgbClr>
          </a:solidFill>
          <a:ln w="25400">
            <a:solidFill>
              <a:srgbClr val="235C09"/>
            </a:solidFill>
          </a:ln>
        </p:spPr>
        <p:txBody>
          <a:bodyPr/>
          <a:lstStyle/>
          <a:p>
            <a:endParaRPr lang="en-US"/>
          </a:p>
        </p:txBody>
      </p:sp>
      <p:pic>
        <p:nvPicPr>
          <p:cNvPr id="3" name="Picture 3"/>
          <p:cNvPicPr>
            <a:picLocks noChangeAspect="1"/>
          </p:cNvPicPr>
          <p:nvPr/>
        </p:nvPicPr>
        <p:blipFill>
          <a:blip r:embed="rId2"/>
          <a:srcRect l="16720" r="16720"/>
          <a:stretch/>
        </p:blipFill>
        <p:spPr>
          <a:xfrm>
            <a:off x="8864600" y="0"/>
            <a:ext cx="5308600" cy="7975600"/>
          </a:xfrm>
          <a:prstGeom prst="rect">
            <a:avLst/>
          </a:prstGeom>
        </p:spPr>
      </p:pic>
      <p:sp>
        <p:nvSpPr>
          <p:cNvPr id="4" name="TextBox 4"/>
          <p:cNvSpPr txBox="1"/>
          <p:nvPr/>
        </p:nvSpPr>
        <p:spPr>
          <a:xfrm>
            <a:off x="800100" y="584200"/>
            <a:ext cx="7264400" cy="1816100"/>
          </a:xfrm>
          <a:prstGeom prst="rect">
            <a:avLst/>
          </a:prstGeom>
          <a:solidFill>
            <a:srgbClr val="000000">
              <a:alpha val="0"/>
            </a:srgbClr>
          </a:solidFill>
        </p:spPr>
        <p:txBody>
          <a:bodyPr lIns="0" tIns="0" rIns="0" bIns="0" rtlCol="0" anchor="ctr"/>
          <a:lstStyle/>
          <a:p>
            <a:pPr indent="0" algn="l">
              <a:lnSpc>
                <a:spcPct val="120000"/>
              </a:lnSpc>
              <a:defRPr/>
            </a:pPr>
            <a:r>
              <a:rPr lang="en-US" sz="3900" b="1" dirty="0">
                <a:solidFill>
                  <a:srgbClr val="8B9337"/>
                </a:solidFill>
                <a:latin typeface="Ubuntu"/>
              </a:rPr>
              <a:t>Modeling: Applying Machine Learning Techniques for Activity Recognition</a:t>
            </a:r>
            <a:endParaRPr lang="en-US" sz="1100" dirty="0"/>
          </a:p>
        </p:txBody>
      </p:sp>
      <p:sp>
        <p:nvSpPr>
          <p:cNvPr id="5" name="TextBox 5"/>
          <p:cNvSpPr txBox="1"/>
          <p:nvPr/>
        </p:nvSpPr>
        <p:spPr>
          <a:xfrm>
            <a:off x="800100" y="2794000"/>
            <a:ext cx="7264400" cy="4927600"/>
          </a:xfrm>
          <a:prstGeom prst="rect">
            <a:avLst/>
          </a:prstGeom>
          <a:solidFill>
            <a:srgbClr val="000000">
              <a:alpha val="0"/>
            </a:srgbClr>
          </a:solidFill>
        </p:spPr>
        <p:txBody>
          <a:bodyPr lIns="0" tIns="0" rIns="0" bIns="0" rtlCol="0" anchor="ctr"/>
          <a:lstStyle/>
          <a:p>
            <a:pPr indent="0" algn="l">
              <a:lnSpc>
                <a:spcPct val="150000"/>
              </a:lnSpc>
              <a:defRPr/>
            </a:pPr>
            <a:r>
              <a:rPr lang="en-US" sz="1600" b="1" dirty="0">
                <a:solidFill>
                  <a:srgbClr val="072308"/>
                </a:solidFill>
                <a:latin typeface="Ubuntu" panose="020B0504030602030204" pitchFamily="34" charset="0"/>
              </a:rPr>
              <a:t>Classical Machine Learning Models : </a:t>
            </a:r>
            <a:r>
              <a:rPr lang="en-US" sz="1600" dirty="0">
                <a:solidFill>
                  <a:srgbClr val="072308"/>
                </a:solidFill>
                <a:latin typeface="Ubuntu" panose="020B0504030602030204" pitchFamily="34" charset="0"/>
              </a:rPr>
              <a:t>Decision Trees, Support Vector Machines, and Random Forests are widely used for human activity recognition due to their strong classification performance and interpretability using features from wearable sensors.</a:t>
            </a:r>
          </a:p>
          <a:p>
            <a:pPr>
              <a:lnSpc>
                <a:spcPct val="150000"/>
              </a:lnSpc>
              <a:defRPr/>
            </a:pPr>
            <a:r>
              <a:rPr lang="en-US" sz="1600" b="1" dirty="0">
                <a:solidFill>
                  <a:srgbClr val="072308"/>
                </a:solidFill>
                <a:latin typeface="Ubuntu" panose="020B0504030602030204" pitchFamily="34" charset="0"/>
              </a:rPr>
              <a:t>Deep Learning Architectures : </a:t>
            </a:r>
            <a:r>
              <a:rPr lang="en-US" sz="1600" dirty="0">
                <a:solidFill>
                  <a:srgbClr val="072308"/>
                </a:solidFill>
                <a:latin typeface="Ubuntu" panose="020B0504030602030204" pitchFamily="34" charset="0"/>
              </a:rPr>
              <a:t>Convolutional Neural Networks extract spatial features, while Recurrent Neural Networks, including LSTMs, capture temporal dependencies. Combining these, models like </a:t>
            </a:r>
            <a:r>
              <a:rPr lang="en-US" sz="1600" dirty="0" err="1">
                <a:solidFill>
                  <a:srgbClr val="072308"/>
                </a:solidFill>
                <a:latin typeface="Ubuntu" panose="020B0504030602030204" pitchFamily="34" charset="0"/>
              </a:rPr>
              <a:t>DeepConvLSTM</a:t>
            </a:r>
            <a:r>
              <a:rPr lang="en-US" sz="1600" dirty="0">
                <a:solidFill>
                  <a:srgbClr val="072308"/>
                </a:solidFill>
                <a:latin typeface="Ubuntu" panose="020B0504030602030204" pitchFamily="34" charset="0"/>
              </a:rPr>
              <a:t> improve accuracy by learning spatiotemporal patterns.</a:t>
            </a:r>
          </a:p>
          <a:p>
            <a:pPr>
              <a:lnSpc>
                <a:spcPct val="150000"/>
              </a:lnSpc>
              <a:defRPr/>
            </a:pPr>
            <a:r>
              <a:rPr lang="en-US" sz="1600" b="1" dirty="0">
                <a:solidFill>
                  <a:srgbClr val="072308"/>
                </a:solidFill>
                <a:latin typeface="Ubuntu" panose="020B0504030602030204" pitchFamily="34" charset="0"/>
              </a:rPr>
              <a:t>Rationale for Model Selection : </a:t>
            </a:r>
            <a:r>
              <a:rPr lang="en-US" sz="1600" dirty="0">
                <a:solidFill>
                  <a:srgbClr val="072308"/>
                </a:solidFill>
                <a:latin typeface="Ubuntu" panose="020B0504030602030204" pitchFamily="34" charset="0"/>
              </a:rPr>
              <a:t>Choosing models balances accuracy, complexity, and real-time needs. Deep learning with attention mechanisms offers superior performance on multimodal time-series data, while classical models provide efficiency and interpretability.</a:t>
            </a:r>
            <a:endParaRPr lang="en-US" sz="11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4185900" cy="7975600"/>
          </a:xfrm>
          <a:prstGeom prst="rect">
            <a:avLst/>
          </a:prstGeom>
          <a:solidFill>
            <a:srgbClr val="EAF0E5">
              <a:alpha val="80000"/>
            </a:srgbClr>
          </a:solidFill>
          <a:ln w="25400">
            <a:solidFill>
              <a:srgbClr val="235C09"/>
            </a:solidFill>
          </a:ln>
        </p:spPr>
        <p:txBody>
          <a:bodyPr/>
          <a:lstStyle/>
          <a:p>
            <a:endParaRPr lang="en-US"/>
          </a:p>
        </p:txBody>
      </p:sp>
      <p:pic>
        <p:nvPicPr>
          <p:cNvPr id="3" name="Picture 3"/>
          <p:cNvPicPr>
            <a:picLocks noChangeAspect="1"/>
          </p:cNvPicPr>
          <p:nvPr/>
        </p:nvPicPr>
        <p:blipFill>
          <a:blip r:embed="rId2"/>
          <a:srcRect l="1000" r="1000"/>
          <a:stretch>
            <a:fillRect/>
          </a:stretch>
        </p:blipFill>
        <p:spPr>
          <a:xfrm>
            <a:off x="3073400" y="1943100"/>
            <a:ext cx="1739900" cy="1727200"/>
          </a:xfrm>
          <a:prstGeom prst="rect">
            <a:avLst/>
          </a:prstGeom>
        </p:spPr>
      </p:pic>
      <p:pic>
        <p:nvPicPr>
          <p:cNvPr id="4" name="Picture 4"/>
          <p:cNvPicPr>
            <a:picLocks noChangeAspect="1"/>
          </p:cNvPicPr>
          <p:nvPr/>
        </p:nvPicPr>
        <p:blipFill>
          <a:blip r:embed="rId3"/>
          <a:srcRect l="1000" r="1000"/>
          <a:stretch>
            <a:fillRect/>
          </a:stretch>
        </p:blipFill>
        <p:spPr>
          <a:xfrm>
            <a:off x="2197100" y="3721100"/>
            <a:ext cx="3479800" cy="1727200"/>
          </a:xfrm>
          <a:prstGeom prst="rect">
            <a:avLst/>
          </a:prstGeom>
        </p:spPr>
      </p:pic>
      <p:pic>
        <p:nvPicPr>
          <p:cNvPr id="5" name="Picture 5"/>
          <p:cNvPicPr>
            <a:picLocks noChangeAspect="1"/>
          </p:cNvPicPr>
          <p:nvPr/>
        </p:nvPicPr>
        <p:blipFill>
          <a:blip r:embed="rId4"/>
          <a:srcRect l="1000" r="1000"/>
          <a:stretch>
            <a:fillRect/>
          </a:stretch>
        </p:blipFill>
        <p:spPr>
          <a:xfrm>
            <a:off x="1333500" y="5499100"/>
            <a:ext cx="5219700" cy="1727200"/>
          </a:xfrm>
          <a:prstGeom prst="rect">
            <a:avLst/>
          </a:prstGeom>
        </p:spPr>
      </p:pic>
      <p:sp>
        <p:nvSpPr>
          <p:cNvPr id="6" name="AutoShape 6"/>
          <p:cNvSpPr/>
          <p:nvPr/>
        </p:nvSpPr>
        <p:spPr>
          <a:xfrm>
            <a:off x="5041900" y="3695700"/>
            <a:ext cx="8280400" cy="12700"/>
          </a:xfrm>
          <a:prstGeom prst="roundRect">
            <a:avLst>
              <a:gd name="adj" fmla="val 50000"/>
            </a:avLst>
          </a:prstGeom>
          <a:solidFill>
            <a:srgbClr val="A2BE9D"/>
          </a:solidFill>
        </p:spPr>
        <p:txBody>
          <a:bodyPr/>
          <a:lstStyle/>
          <a:p>
            <a:endParaRPr lang="en-US"/>
          </a:p>
        </p:txBody>
      </p:sp>
      <p:sp>
        <p:nvSpPr>
          <p:cNvPr id="7" name="AutoShape 7"/>
          <p:cNvSpPr/>
          <p:nvPr/>
        </p:nvSpPr>
        <p:spPr>
          <a:xfrm>
            <a:off x="6070600" y="5473700"/>
            <a:ext cx="7239000" cy="12700"/>
          </a:xfrm>
          <a:prstGeom prst="roundRect">
            <a:avLst>
              <a:gd name="adj" fmla="val 50000"/>
            </a:avLst>
          </a:prstGeom>
          <a:solidFill>
            <a:srgbClr val="A2BE9D"/>
          </a:solidFill>
        </p:spPr>
        <p:txBody>
          <a:bodyPr/>
          <a:lstStyle/>
          <a:p>
            <a:endParaRPr lang="en-US"/>
          </a:p>
        </p:txBody>
      </p:sp>
      <p:sp>
        <p:nvSpPr>
          <p:cNvPr id="8" name="AutoShape 8"/>
          <p:cNvSpPr/>
          <p:nvPr/>
        </p:nvSpPr>
        <p:spPr>
          <a:xfrm>
            <a:off x="7112000" y="7251700"/>
            <a:ext cx="6197600" cy="12700"/>
          </a:xfrm>
          <a:prstGeom prst="roundRect">
            <a:avLst>
              <a:gd name="adj" fmla="val 50000"/>
            </a:avLst>
          </a:prstGeom>
          <a:solidFill>
            <a:srgbClr val="A2BE9D"/>
          </a:solidFill>
        </p:spPr>
        <p:txBody>
          <a:bodyPr/>
          <a:lstStyle/>
          <a:p>
            <a:endParaRPr lang="en-US"/>
          </a:p>
        </p:txBody>
      </p:sp>
      <p:sp>
        <p:nvSpPr>
          <p:cNvPr id="9" name="TextBox 9"/>
          <p:cNvSpPr txBox="1"/>
          <p:nvPr/>
        </p:nvSpPr>
        <p:spPr>
          <a:xfrm>
            <a:off x="800100" y="520700"/>
            <a:ext cx="12585700" cy="1079500"/>
          </a:xfrm>
          <a:prstGeom prst="rect">
            <a:avLst/>
          </a:prstGeom>
          <a:solidFill>
            <a:srgbClr val="000000">
              <a:alpha val="0"/>
            </a:srgbClr>
          </a:solidFill>
        </p:spPr>
        <p:txBody>
          <a:bodyPr lIns="0" tIns="0" rIns="0" bIns="0" rtlCol="0" anchor="ctr"/>
          <a:lstStyle/>
          <a:p>
            <a:pPr indent="0" algn="l">
              <a:lnSpc>
                <a:spcPct val="120000"/>
              </a:lnSpc>
              <a:defRPr/>
            </a:pPr>
            <a:r>
              <a:rPr lang="en-US" sz="3500" b="1">
                <a:solidFill>
                  <a:srgbClr val="8B9337"/>
                </a:solidFill>
                <a:latin typeface="Ubuntu"/>
              </a:rPr>
              <a:t>Evaluation: Assessing Model Performance and Robustness</a:t>
            </a:r>
            <a:endParaRPr lang="en-US" sz="1100"/>
          </a:p>
        </p:txBody>
      </p:sp>
      <p:sp>
        <p:nvSpPr>
          <p:cNvPr id="10" name="TextBox 10"/>
          <p:cNvSpPr txBox="1"/>
          <p:nvPr/>
        </p:nvSpPr>
        <p:spPr>
          <a:xfrm>
            <a:off x="5207000" y="2133600"/>
            <a:ext cx="7937500" cy="266700"/>
          </a:xfrm>
          <a:prstGeom prst="rect">
            <a:avLst/>
          </a:prstGeom>
          <a:solidFill>
            <a:srgbClr val="000000">
              <a:alpha val="0"/>
            </a:srgbClr>
          </a:solidFill>
        </p:spPr>
        <p:txBody>
          <a:bodyPr lIns="0" tIns="0" rIns="0" bIns="0" rtlCol="0" anchor="ctr"/>
          <a:lstStyle/>
          <a:p>
            <a:pPr indent="0" algn="l">
              <a:lnSpc>
                <a:spcPct val="120000"/>
              </a:lnSpc>
              <a:defRPr/>
            </a:pPr>
            <a:r>
              <a:rPr lang="en-US" sz="1700" b="1">
                <a:solidFill>
                  <a:srgbClr val="8B9337"/>
                </a:solidFill>
                <a:latin typeface="Ubuntu"/>
              </a:rPr>
              <a:t>Key Performance Metrics</a:t>
            </a:r>
            <a:endParaRPr lang="en-US" sz="1100"/>
          </a:p>
        </p:txBody>
      </p:sp>
      <p:sp>
        <p:nvSpPr>
          <p:cNvPr id="11" name="TextBox 11"/>
          <p:cNvSpPr txBox="1"/>
          <p:nvPr/>
        </p:nvSpPr>
        <p:spPr>
          <a:xfrm>
            <a:off x="6248400" y="3911600"/>
            <a:ext cx="6896100" cy="266700"/>
          </a:xfrm>
          <a:prstGeom prst="rect">
            <a:avLst/>
          </a:prstGeom>
          <a:solidFill>
            <a:srgbClr val="000000">
              <a:alpha val="0"/>
            </a:srgbClr>
          </a:solidFill>
        </p:spPr>
        <p:txBody>
          <a:bodyPr lIns="0" tIns="0" rIns="0" bIns="0" rtlCol="0" anchor="ctr"/>
          <a:lstStyle/>
          <a:p>
            <a:pPr indent="0" algn="l">
              <a:lnSpc>
                <a:spcPct val="120000"/>
              </a:lnSpc>
              <a:defRPr/>
            </a:pPr>
            <a:r>
              <a:rPr lang="en-US" sz="1700" b="1">
                <a:solidFill>
                  <a:srgbClr val="8B9337"/>
                </a:solidFill>
                <a:latin typeface="Ubuntu"/>
              </a:rPr>
              <a:t>Confusion Matrix Insights</a:t>
            </a:r>
            <a:endParaRPr lang="en-US" sz="1100"/>
          </a:p>
        </p:txBody>
      </p:sp>
      <p:sp>
        <p:nvSpPr>
          <p:cNvPr id="12" name="TextBox 12"/>
          <p:cNvSpPr txBox="1"/>
          <p:nvPr/>
        </p:nvSpPr>
        <p:spPr>
          <a:xfrm>
            <a:off x="7289800" y="5689600"/>
            <a:ext cx="5854700" cy="266700"/>
          </a:xfrm>
          <a:prstGeom prst="rect">
            <a:avLst/>
          </a:prstGeom>
          <a:solidFill>
            <a:srgbClr val="000000">
              <a:alpha val="0"/>
            </a:srgbClr>
          </a:solidFill>
        </p:spPr>
        <p:txBody>
          <a:bodyPr lIns="0" tIns="0" rIns="0" bIns="0" rtlCol="0" anchor="ctr"/>
          <a:lstStyle/>
          <a:p>
            <a:pPr indent="0" algn="l">
              <a:lnSpc>
                <a:spcPct val="120000"/>
              </a:lnSpc>
              <a:defRPr/>
            </a:pPr>
            <a:r>
              <a:rPr lang="en-US" sz="1700" b="1">
                <a:solidFill>
                  <a:srgbClr val="8B9337"/>
                </a:solidFill>
                <a:latin typeface="Ubuntu"/>
              </a:rPr>
              <a:t>Cross-Validation for Robustness</a:t>
            </a:r>
            <a:endParaRPr lang="en-US" sz="1100"/>
          </a:p>
        </p:txBody>
      </p:sp>
      <p:sp>
        <p:nvSpPr>
          <p:cNvPr id="13" name="TextBox 13"/>
          <p:cNvSpPr txBox="1"/>
          <p:nvPr/>
        </p:nvSpPr>
        <p:spPr>
          <a:xfrm>
            <a:off x="3886200" y="2679700"/>
            <a:ext cx="114300" cy="254000"/>
          </a:xfrm>
          <a:prstGeom prst="rect">
            <a:avLst/>
          </a:prstGeom>
          <a:solidFill>
            <a:srgbClr val="000000">
              <a:alpha val="0"/>
            </a:srgbClr>
          </a:solidFill>
        </p:spPr>
        <p:txBody>
          <a:bodyPr lIns="0" tIns="0" rIns="0" bIns="0" rtlCol="0" anchor="ctr"/>
          <a:lstStyle/>
          <a:p>
            <a:pPr indent="0" algn="ctr">
              <a:lnSpc>
                <a:spcPct val="150000"/>
              </a:lnSpc>
              <a:defRPr/>
            </a:pPr>
            <a:r>
              <a:rPr lang="en-US" sz="1300" b="1">
                <a:solidFill>
                  <a:srgbClr val="072308"/>
                </a:solidFill>
                <a:latin typeface="Ubuntu"/>
              </a:rPr>
              <a:t>1</a:t>
            </a:r>
            <a:endParaRPr lang="en-US" sz="1100"/>
          </a:p>
        </p:txBody>
      </p:sp>
      <p:sp>
        <p:nvSpPr>
          <p:cNvPr id="14" name="TextBox 14"/>
          <p:cNvSpPr txBox="1"/>
          <p:nvPr/>
        </p:nvSpPr>
        <p:spPr>
          <a:xfrm>
            <a:off x="5207000" y="2616200"/>
            <a:ext cx="7937500" cy="850900"/>
          </a:xfrm>
          <a:prstGeom prst="rect">
            <a:avLst/>
          </a:prstGeom>
          <a:solidFill>
            <a:srgbClr val="000000">
              <a:alpha val="0"/>
            </a:srgbClr>
          </a:solidFill>
        </p:spPr>
        <p:txBody>
          <a:bodyPr lIns="0" tIns="0" rIns="0" bIns="0" rtlCol="0" anchor="ctr"/>
          <a:lstStyle/>
          <a:p>
            <a:pPr indent="0" algn="l">
              <a:lnSpc>
                <a:spcPct val="150000"/>
              </a:lnSpc>
              <a:defRPr/>
            </a:pPr>
            <a:r>
              <a:rPr lang="en-US" sz="1500" b="1">
                <a:solidFill>
                  <a:srgbClr val="072308"/>
                </a:solidFill>
                <a:latin typeface="Ubuntu"/>
              </a:rPr>
              <a:t>Accuracy, precision, recall, and F1 score collectively evaluate classification quality, addressing both overall correctness and balance between false positives and false negatives.</a:t>
            </a:r>
            <a:endParaRPr lang="en-US" sz="1100"/>
          </a:p>
        </p:txBody>
      </p:sp>
      <p:sp>
        <p:nvSpPr>
          <p:cNvPr id="15" name="TextBox 15"/>
          <p:cNvSpPr txBox="1"/>
          <p:nvPr/>
        </p:nvSpPr>
        <p:spPr>
          <a:xfrm>
            <a:off x="3886200" y="4457700"/>
            <a:ext cx="114300" cy="254000"/>
          </a:xfrm>
          <a:prstGeom prst="rect">
            <a:avLst/>
          </a:prstGeom>
          <a:solidFill>
            <a:srgbClr val="000000">
              <a:alpha val="0"/>
            </a:srgbClr>
          </a:solidFill>
        </p:spPr>
        <p:txBody>
          <a:bodyPr lIns="0" tIns="0" rIns="0" bIns="0" rtlCol="0" anchor="ctr"/>
          <a:lstStyle/>
          <a:p>
            <a:pPr indent="0" algn="ctr">
              <a:lnSpc>
                <a:spcPct val="150000"/>
              </a:lnSpc>
              <a:defRPr/>
            </a:pPr>
            <a:r>
              <a:rPr lang="en-US" sz="1300" b="1">
                <a:solidFill>
                  <a:srgbClr val="072308"/>
                </a:solidFill>
                <a:latin typeface="Ubuntu"/>
              </a:rPr>
              <a:t>2</a:t>
            </a:r>
            <a:endParaRPr lang="en-US" sz="1100"/>
          </a:p>
        </p:txBody>
      </p:sp>
      <p:sp>
        <p:nvSpPr>
          <p:cNvPr id="16" name="TextBox 16"/>
          <p:cNvSpPr txBox="1"/>
          <p:nvPr/>
        </p:nvSpPr>
        <p:spPr>
          <a:xfrm>
            <a:off x="6248400" y="4394200"/>
            <a:ext cx="6896100" cy="850900"/>
          </a:xfrm>
          <a:prstGeom prst="rect">
            <a:avLst/>
          </a:prstGeom>
          <a:solidFill>
            <a:srgbClr val="000000">
              <a:alpha val="0"/>
            </a:srgbClr>
          </a:solidFill>
        </p:spPr>
        <p:txBody>
          <a:bodyPr lIns="0" tIns="0" rIns="0" bIns="0" rtlCol="0" anchor="ctr"/>
          <a:lstStyle/>
          <a:p>
            <a:pPr indent="0" algn="l">
              <a:lnSpc>
                <a:spcPct val="150000"/>
              </a:lnSpc>
              <a:defRPr/>
            </a:pPr>
            <a:r>
              <a:rPr lang="en-US" sz="1500" b="1">
                <a:solidFill>
                  <a:srgbClr val="072308"/>
                </a:solidFill>
                <a:latin typeface="Ubuntu"/>
              </a:rPr>
              <a:t>The confusion matrix visualizes prediction errors across classes, highlighting common misclassifications and guiding targeted model improvements.</a:t>
            </a:r>
            <a:endParaRPr lang="en-US" sz="1100"/>
          </a:p>
        </p:txBody>
      </p:sp>
      <p:sp>
        <p:nvSpPr>
          <p:cNvPr id="17" name="TextBox 17"/>
          <p:cNvSpPr txBox="1"/>
          <p:nvPr/>
        </p:nvSpPr>
        <p:spPr>
          <a:xfrm>
            <a:off x="3886200" y="6235700"/>
            <a:ext cx="114300" cy="254000"/>
          </a:xfrm>
          <a:prstGeom prst="rect">
            <a:avLst/>
          </a:prstGeom>
          <a:solidFill>
            <a:srgbClr val="000000">
              <a:alpha val="0"/>
            </a:srgbClr>
          </a:solidFill>
        </p:spPr>
        <p:txBody>
          <a:bodyPr lIns="0" tIns="0" rIns="0" bIns="0" rtlCol="0" anchor="ctr"/>
          <a:lstStyle/>
          <a:p>
            <a:pPr indent="0" algn="ctr">
              <a:lnSpc>
                <a:spcPct val="150000"/>
              </a:lnSpc>
              <a:defRPr/>
            </a:pPr>
            <a:r>
              <a:rPr lang="en-US" sz="1300" b="1">
                <a:solidFill>
                  <a:srgbClr val="072308"/>
                </a:solidFill>
                <a:latin typeface="Ubuntu"/>
              </a:rPr>
              <a:t>3</a:t>
            </a:r>
            <a:endParaRPr lang="en-US" sz="1100"/>
          </a:p>
        </p:txBody>
      </p:sp>
      <p:sp>
        <p:nvSpPr>
          <p:cNvPr id="18" name="TextBox 18"/>
          <p:cNvSpPr txBox="1"/>
          <p:nvPr/>
        </p:nvSpPr>
        <p:spPr>
          <a:xfrm>
            <a:off x="7289800" y="6172200"/>
            <a:ext cx="5854700" cy="850900"/>
          </a:xfrm>
          <a:prstGeom prst="rect">
            <a:avLst/>
          </a:prstGeom>
          <a:solidFill>
            <a:srgbClr val="000000">
              <a:alpha val="0"/>
            </a:srgbClr>
          </a:solidFill>
        </p:spPr>
        <p:txBody>
          <a:bodyPr lIns="0" tIns="0" rIns="0" bIns="0" rtlCol="0" anchor="ctr"/>
          <a:lstStyle/>
          <a:p>
            <a:pPr indent="0" algn="l">
              <a:lnSpc>
                <a:spcPct val="150000"/>
              </a:lnSpc>
              <a:defRPr/>
            </a:pPr>
            <a:r>
              <a:rPr lang="en-US" sz="1500" b="1">
                <a:solidFill>
                  <a:srgbClr val="072308"/>
                </a:solidFill>
                <a:latin typeface="Ubuntu"/>
              </a:rPr>
              <a:t>Cross-validation techniques ensure model generalizability by systematically testing performance on multiple data subsets, reducing overfitting risks.</a:t>
            </a:r>
            <a:endParaRPr lang="en-US" sz="11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4185900" cy="7975600"/>
          </a:xfrm>
          <a:prstGeom prst="rect">
            <a:avLst/>
          </a:prstGeom>
          <a:solidFill>
            <a:srgbClr val="EAF0E5">
              <a:alpha val="80000"/>
            </a:srgbClr>
          </a:solidFill>
          <a:ln w="25400">
            <a:solidFill>
              <a:srgbClr val="235C09"/>
            </a:solidFill>
          </a:ln>
        </p:spPr>
        <p:txBody>
          <a:bodyPr/>
          <a:lstStyle/>
          <a:p>
            <a:endParaRPr lang="en-US"/>
          </a:p>
        </p:txBody>
      </p:sp>
      <p:pic>
        <p:nvPicPr>
          <p:cNvPr id="3" name="Picture 3"/>
          <p:cNvPicPr>
            <a:picLocks noChangeAspect="1"/>
          </p:cNvPicPr>
          <p:nvPr/>
        </p:nvPicPr>
        <p:blipFill>
          <a:blip r:embed="rId2"/>
          <a:srcRect l="4000" r="4000"/>
          <a:stretch>
            <a:fillRect/>
          </a:stretch>
        </p:blipFill>
        <p:spPr>
          <a:xfrm>
            <a:off x="1066800" y="1562100"/>
            <a:ext cx="4584700" cy="2832100"/>
          </a:xfrm>
          <a:prstGeom prst="rect">
            <a:avLst/>
          </a:prstGeom>
        </p:spPr>
      </p:pic>
      <p:pic>
        <p:nvPicPr>
          <p:cNvPr id="4" name="Picture 4"/>
          <p:cNvPicPr>
            <a:picLocks noChangeAspect="1"/>
          </p:cNvPicPr>
          <p:nvPr/>
        </p:nvPicPr>
        <p:blipFill>
          <a:blip r:embed="rId3"/>
          <a:srcRect l="4000" r="4000"/>
          <a:stretch>
            <a:fillRect/>
          </a:stretch>
        </p:blipFill>
        <p:spPr>
          <a:xfrm>
            <a:off x="7366000" y="1562100"/>
            <a:ext cx="4584700" cy="2832100"/>
          </a:xfrm>
          <a:prstGeom prst="rect">
            <a:avLst/>
          </a:prstGeom>
        </p:spPr>
      </p:pic>
      <p:sp>
        <p:nvSpPr>
          <p:cNvPr id="5" name="TextBox 5"/>
          <p:cNvSpPr txBox="1"/>
          <p:nvPr/>
        </p:nvSpPr>
        <p:spPr>
          <a:xfrm>
            <a:off x="800100" y="495300"/>
            <a:ext cx="12585700" cy="508000"/>
          </a:xfrm>
          <a:prstGeom prst="rect">
            <a:avLst/>
          </a:prstGeom>
          <a:solidFill>
            <a:srgbClr val="000000">
              <a:alpha val="0"/>
            </a:srgbClr>
          </a:solidFill>
        </p:spPr>
        <p:txBody>
          <a:bodyPr lIns="0" tIns="0" rIns="0" bIns="0" rtlCol="0" anchor="ctr"/>
          <a:lstStyle/>
          <a:p>
            <a:pPr indent="0" algn="l">
              <a:lnSpc>
                <a:spcPct val="120000"/>
              </a:lnSpc>
              <a:defRPr/>
            </a:pPr>
            <a:r>
              <a:rPr lang="en-US" sz="3300" b="1" dirty="0">
                <a:solidFill>
                  <a:srgbClr val="8B9337"/>
                </a:solidFill>
                <a:latin typeface="Ubuntu"/>
              </a:rPr>
              <a:t>Addressing Challenges in HAR</a:t>
            </a:r>
            <a:endParaRPr lang="en-US" sz="1100" dirty="0"/>
          </a:p>
        </p:txBody>
      </p:sp>
      <p:sp>
        <p:nvSpPr>
          <p:cNvPr id="6" name="TextBox 6"/>
          <p:cNvSpPr txBox="1"/>
          <p:nvPr/>
        </p:nvSpPr>
        <p:spPr>
          <a:xfrm>
            <a:off x="1065530" y="4597400"/>
            <a:ext cx="5727700" cy="508000"/>
          </a:xfrm>
          <a:prstGeom prst="rect">
            <a:avLst/>
          </a:prstGeom>
          <a:solidFill>
            <a:srgbClr val="000000">
              <a:alpha val="0"/>
            </a:srgbClr>
          </a:solidFill>
        </p:spPr>
        <p:txBody>
          <a:bodyPr lIns="0" tIns="0" rIns="0" bIns="0" rtlCol="0" anchor="ctr"/>
          <a:lstStyle/>
          <a:p>
            <a:pPr indent="0" algn="l">
              <a:lnSpc>
                <a:spcPct val="120000"/>
              </a:lnSpc>
              <a:defRPr/>
            </a:pPr>
            <a:r>
              <a:rPr lang="en-US" sz="1600" b="1" dirty="0">
                <a:solidFill>
                  <a:srgbClr val="8B9337"/>
                </a:solidFill>
                <a:latin typeface="Ubuntu"/>
              </a:rPr>
              <a:t>Managing Data Imbalance in HAR</a:t>
            </a:r>
            <a:endParaRPr lang="en-US" sz="1100" dirty="0"/>
          </a:p>
        </p:txBody>
      </p:sp>
      <p:sp>
        <p:nvSpPr>
          <p:cNvPr id="7" name="TextBox 7"/>
          <p:cNvSpPr txBox="1"/>
          <p:nvPr/>
        </p:nvSpPr>
        <p:spPr>
          <a:xfrm>
            <a:off x="7366000" y="4597400"/>
            <a:ext cx="5727700" cy="508000"/>
          </a:xfrm>
          <a:prstGeom prst="rect">
            <a:avLst/>
          </a:prstGeom>
          <a:solidFill>
            <a:srgbClr val="000000">
              <a:alpha val="0"/>
            </a:srgbClr>
          </a:solidFill>
        </p:spPr>
        <p:txBody>
          <a:bodyPr lIns="0" tIns="0" rIns="0" bIns="0" rtlCol="0" anchor="ctr"/>
          <a:lstStyle/>
          <a:p>
            <a:pPr indent="0" algn="l">
              <a:lnSpc>
                <a:spcPct val="120000"/>
              </a:lnSpc>
              <a:defRPr/>
            </a:pPr>
            <a:r>
              <a:rPr lang="en-US" sz="1600" b="1" dirty="0">
                <a:solidFill>
                  <a:srgbClr val="8B9337"/>
                </a:solidFill>
                <a:latin typeface="Ubuntu"/>
              </a:rPr>
              <a:t>Reducing Sensor Noise for Accurate Recognition</a:t>
            </a:r>
            <a:endParaRPr lang="en-US" sz="1100" dirty="0"/>
          </a:p>
        </p:txBody>
      </p:sp>
      <p:sp>
        <p:nvSpPr>
          <p:cNvPr id="8" name="TextBox 8"/>
          <p:cNvSpPr txBox="1"/>
          <p:nvPr/>
        </p:nvSpPr>
        <p:spPr>
          <a:xfrm>
            <a:off x="1066800" y="5344160"/>
            <a:ext cx="5727700" cy="1638300"/>
          </a:xfrm>
          <a:prstGeom prst="rect">
            <a:avLst/>
          </a:prstGeom>
          <a:solidFill>
            <a:srgbClr val="000000">
              <a:alpha val="0"/>
            </a:srgbClr>
          </a:solidFill>
        </p:spPr>
        <p:txBody>
          <a:bodyPr lIns="0" tIns="0" rIns="0" bIns="0" rtlCol="0" anchor="ctr"/>
          <a:lstStyle/>
          <a:p>
            <a:pPr indent="0" algn="l">
              <a:lnSpc>
                <a:spcPct val="150000"/>
              </a:lnSpc>
              <a:defRPr/>
            </a:pPr>
            <a:r>
              <a:rPr lang="en-US" sz="1400" b="1" dirty="0">
                <a:solidFill>
                  <a:srgbClr val="072308"/>
                </a:solidFill>
                <a:latin typeface="Ubuntu"/>
              </a:rPr>
              <a:t>Imbalanced datasets in HAR can bias model training, reducing accuracy for underrepresented activities. Techniques like data augmentation, over-sampling minority classes, and class-weight adjustments improve classification fairness across all activity types in the PAMAP2 dataset.</a:t>
            </a:r>
            <a:endParaRPr lang="en-US" sz="1100" dirty="0"/>
          </a:p>
        </p:txBody>
      </p:sp>
      <p:sp>
        <p:nvSpPr>
          <p:cNvPr id="9" name="TextBox 9"/>
          <p:cNvSpPr txBox="1"/>
          <p:nvPr/>
        </p:nvSpPr>
        <p:spPr>
          <a:xfrm>
            <a:off x="7366000" y="5321300"/>
            <a:ext cx="5727700" cy="1661160"/>
          </a:xfrm>
          <a:prstGeom prst="rect">
            <a:avLst/>
          </a:prstGeom>
          <a:solidFill>
            <a:srgbClr val="000000">
              <a:alpha val="0"/>
            </a:srgbClr>
          </a:solidFill>
        </p:spPr>
        <p:txBody>
          <a:bodyPr lIns="0" tIns="0" rIns="0" bIns="0" rtlCol="0" anchor="ctr"/>
          <a:lstStyle/>
          <a:p>
            <a:pPr indent="0" algn="l">
              <a:lnSpc>
                <a:spcPct val="150000"/>
              </a:lnSpc>
              <a:defRPr/>
            </a:pPr>
            <a:r>
              <a:rPr lang="en-US" sz="1400" b="1" dirty="0">
                <a:solidFill>
                  <a:srgbClr val="072308"/>
                </a:solidFill>
                <a:latin typeface="Ubuntu"/>
              </a:rPr>
              <a:t>Wearable sensor data often contain noise due to device inaccuracies and environmental factors. Applying filtering methods such as complementary filters and smoothing algorithms, along with attention mechanisms in deep learning models, enhances signal quality and improves activity recognition reliability.</a:t>
            </a:r>
            <a:endParaRPr lang="en-US" sz="1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4185900" cy="7975600"/>
          </a:xfrm>
          <a:prstGeom prst="rect">
            <a:avLst/>
          </a:prstGeom>
          <a:solidFill>
            <a:srgbClr val="EAF0E5">
              <a:alpha val="80000"/>
            </a:srgbClr>
          </a:solidFill>
          <a:ln w="25400">
            <a:solidFill>
              <a:srgbClr val="235C09"/>
            </a:solidFill>
          </a:ln>
        </p:spPr>
        <p:txBody>
          <a:bodyPr/>
          <a:lstStyle/>
          <a:p>
            <a:endParaRPr lang="en-US"/>
          </a:p>
        </p:txBody>
      </p:sp>
      <p:sp>
        <p:nvSpPr>
          <p:cNvPr id="3" name="AutoShape 3"/>
          <p:cNvSpPr/>
          <p:nvPr/>
        </p:nvSpPr>
        <p:spPr>
          <a:xfrm>
            <a:off x="800100" y="4470400"/>
            <a:ext cx="12585700" cy="12700"/>
          </a:xfrm>
          <a:prstGeom prst="rect">
            <a:avLst/>
          </a:prstGeom>
          <a:solidFill>
            <a:srgbClr val="A2BE9D"/>
          </a:solidFill>
        </p:spPr>
        <p:txBody>
          <a:bodyPr/>
          <a:lstStyle/>
          <a:p>
            <a:endParaRPr lang="en-US"/>
          </a:p>
        </p:txBody>
      </p:sp>
      <p:sp>
        <p:nvSpPr>
          <p:cNvPr id="4" name="AutoShape 4"/>
          <p:cNvSpPr/>
          <p:nvPr/>
        </p:nvSpPr>
        <p:spPr>
          <a:xfrm>
            <a:off x="3213100" y="4000500"/>
            <a:ext cx="12700" cy="457200"/>
          </a:xfrm>
          <a:prstGeom prst="rect">
            <a:avLst/>
          </a:prstGeom>
          <a:solidFill>
            <a:srgbClr val="A2BE9D"/>
          </a:solidFill>
        </p:spPr>
        <p:txBody>
          <a:bodyPr/>
          <a:lstStyle/>
          <a:p>
            <a:endParaRPr lang="en-US"/>
          </a:p>
        </p:txBody>
      </p:sp>
      <p:sp>
        <p:nvSpPr>
          <p:cNvPr id="5" name="AutoShape 5"/>
          <p:cNvSpPr/>
          <p:nvPr/>
        </p:nvSpPr>
        <p:spPr>
          <a:xfrm>
            <a:off x="5791200" y="4470400"/>
            <a:ext cx="12700" cy="457200"/>
          </a:xfrm>
          <a:prstGeom prst="rect">
            <a:avLst/>
          </a:prstGeom>
          <a:solidFill>
            <a:srgbClr val="A2BE9D"/>
          </a:solidFill>
        </p:spPr>
        <p:txBody>
          <a:bodyPr/>
          <a:lstStyle/>
          <a:p>
            <a:endParaRPr lang="en-US"/>
          </a:p>
        </p:txBody>
      </p:sp>
      <p:sp>
        <p:nvSpPr>
          <p:cNvPr id="6" name="AutoShape 6"/>
          <p:cNvSpPr/>
          <p:nvPr/>
        </p:nvSpPr>
        <p:spPr>
          <a:xfrm>
            <a:off x="8356600" y="4000500"/>
            <a:ext cx="12700" cy="457200"/>
          </a:xfrm>
          <a:prstGeom prst="rect">
            <a:avLst/>
          </a:prstGeom>
          <a:solidFill>
            <a:srgbClr val="A2BE9D"/>
          </a:solidFill>
        </p:spPr>
        <p:txBody>
          <a:bodyPr/>
          <a:lstStyle/>
          <a:p>
            <a:endParaRPr lang="en-US"/>
          </a:p>
        </p:txBody>
      </p:sp>
      <p:sp>
        <p:nvSpPr>
          <p:cNvPr id="7" name="AutoShape 7"/>
          <p:cNvSpPr/>
          <p:nvPr/>
        </p:nvSpPr>
        <p:spPr>
          <a:xfrm>
            <a:off x="10934700" y="4470400"/>
            <a:ext cx="12700" cy="457200"/>
          </a:xfrm>
          <a:prstGeom prst="rect">
            <a:avLst/>
          </a:prstGeom>
          <a:solidFill>
            <a:srgbClr val="A2BE9D"/>
          </a:solidFill>
        </p:spPr>
        <p:txBody>
          <a:bodyPr/>
          <a:lstStyle/>
          <a:p>
            <a:endParaRPr lang="en-US"/>
          </a:p>
        </p:txBody>
      </p:sp>
      <p:sp>
        <p:nvSpPr>
          <p:cNvPr id="8" name="AutoShape 8"/>
          <p:cNvSpPr/>
          <p:nvPr/>
        </p:nvSpPr>
        <p:spPr>
          <a:xfrm>
            <a:off x="2971800" y="4292600"/>
            <a:ext cx="508000" cy="342900"/>
          </a:xfrm>
          <a:prstGeom prst="roundRect">
            <a:avLst>
              <a:gd name="adj" fmla="val 48148"/>
            </a:avLst>
          </a:prstGeom>
          <a:solidFill>
            <a:srgbClr val="A2BE9D"/>
          </a:solidFill>
        </p:spPr>
        <p:txBody>
          <a:bodyPr/>
          <a:lstStyle/>
          <a:p>
            <a:endParaRPr lang="en-US"/>
          </a:p>
        </p:txBody>
      </p:sp>
      <p:sp>
        <p:nvSpPr>
          <p:cNvPr id="9" name="AutoShape 9"/>
          <p:cNvSpPr/>
          <p:nvPr/>
        </p:nvSpPr>
        <p:spPr>
          <a:xfrm>
            <a:off x="5537200" y="4292600"/>
            <a:ext cx="508000" cy="342900"/>
          </a:xfrm>
          <a:prstGeom prst="roundRect">
            <a:avLst>
              <a:gd name="adj" fmla="val 48148"/>
            </a:avLst>
          </a:prstGeom>
          <a:solidFill>
            <a:srgbClr val="A2BE9D"/>
          </a:solidFill>
        </p:spPr>
        <p:txBody>
          <a:bodyPr/>
          <a:lstStyle/>
          <a:p>
            <a:endParaRPr lang="en-US"/>
          </a:p>
        </p:txBody>
      </p:sp>
      <p:sp>
        <p:nvSpPr>
          <p:cNvPr id="10" name="AutoShape 10"/>
          <p:cNvSpPr/>
          <p:nvPr/>
        </p:nvSpPr>
        <p:spPr>
          <a:xfrm>
            <a:off x="8115300" y="4292600"/>
            <a:ext cx="508000" cy="342900"/>
          </a:xfrm>
          <a:prstGeom prst="roundRect">
            <a:avLst>
              <a:gd name="adj" fmla="val 48148"/>
            </a:avLst>
          </a:prstGeom>
          <a:solidFill>
            <a:srgbClr val="A2BE9D"/>
          </a:solidFill>
        </p:spPr>
        <p:txBody>
          <a:bodyPr/>
          <a:lstStyle/>
          <a:p>
            <a:endParaRPr lang="en-US"/>
          </a:p>
        </p:txBody>
      </p:sp>
      <p:sp>
        <p:nvSpPr>
          <p:cNvPr id="11" name="AutoShape 11"/>
          <p:cNvSpPr/>
          <p:nvPr/>
        </p:nvSpPr>
        <p:spPr>
          <a:xfrm>
            <a:off x="10693400" y="4292600"/>
            <a:ext cx="508000" cy="342900"/>
          </a:xfrm>
          <a:prstGeom prst="roundRect">
            <a:avLst>
              <a:gd name="adj" fmla="val 48148"/>
            </a:avLst>
          </a:prstGeom>
          <a:solidFill>
            <a:srgbClr val="A2BE9D"/>
          </a:solidFill>
        </p:spPr>
        <p:txBody>
          <a:bodyPr/>
          <a:lstStyle/>
          <a:p>
            <a:endParaRPr lang="en-US"/>
          </a:p>
        </p:txBody>
      </p:sp>
      <p:sp>
        <p:nvSpPr>
          <p:cNvPr id="12" name="TextBox 12"/>
          <p:cNvSpPr txBox="1"/>
          <p:nvPr/>
        </p:nvSpPr>
        <p:spPr>
          <a:xfrm>
            <a:off x="800100" y="419100"/>
            <a:ext cx="12585700" cy="876300"/>
          </a:xfrm>
          <a:prstGeom prst="rect">
            <a:avLst/>
          </a:prstGeom>
          <a:solidFill>
            <a:srgbClr val="000000">
              <a:alpha val="0"/>
            </a:srgbClr>
          </a:solidFill>
        </p:spPr>
        <p:txBody>
          <a:bodyPr lIns="0" tIns="0" rIns="0" bIns="0" rtlCol="0" anchor="ctr"/>
          <a:lstStyle/>
          <a:p>
            <a:pPr indent="0" algn="l">
              <a:lnSpc>
                <a:spcPct val="120000"/>
              </a:lnSpc>
              <a:defRPr/>
            </a:pPr>
            <a:r>
              <a:rPr lang="en-US" sz="2800" b="1">
                <a:solidFill>
                  <a:srgbClr val="8B9337"/>
                </a:solidFill>
                <a:latin typeface="Ubuntu"/>
              </a:rPr>
              <a:t>Deployment: Strategies for Integrating HAR Models into Production</a:t>
            </a:r>
            <a:endParaRPr lang="en-US" sz="1100"/>
          </a:p>
        </p:txBody>
      </p:sp>
      <p:sp>
        <p:nvSpPr>
          <p:cNvPr id="13" name="TextBox 13"/>
          <p:cNvSpPr txBox="1"/>
          <p:nvPr/>
        </p:nvSpPr>
        <p:spPr>
          <a:xfrm>
            <a:off x="1028700" y="1587500"/>
            <a:ext cx="4394200" cy="215900"/>
          </a:xfrm>
          <a:prstGeom prst="rect">
            <a:avLst/>
          </a:prstGeom>
          <a:solidFill>
            <a:srgbClr val="000000">
              <a:alpha val="0"/>
            </a:srgbClr>
          </a:solidFill>
        </p:spPr>
        <p:txBody>
          <a:bodyPr lIns="0" tIns="0" rIns="0" bIns="0" rtlCol="0" anchor="ctr"/>
          <a:lstStyle/>
          <a:p>
            <a:pPr indent="0" algn="ctr">
              <a:lnSpc>
                <a:spcPct val="120000"/>
              </a:lnSpc>
              <a:defRPr/>
            </a:pPr>
            <a:r>
              <a:rPr lang="en-US" sz="1400" b="1">
                <a:solidFill>
                  <a:srgbClr val="8B9337"/>
                </a:solidFill>
                <a:latin typeface="Ubuntu"/>
              </a:rPr>
              <a:t>Batch vs. Real-time Inference</a:t>
            </a:r>
            <a:endParaRPr lang="en-US" sz="1100"/>
          </a:p>
        </p:txBody>
      </p:sp>
      <p:sp>
        <p:nvSpPr>
          <p:cNvPr id="14" name="TextBox 14"/>
          <p:cNvSpPr txBox="1"/>
          <p:nvPr/>
        </p:nvSpPr>
        <p:spPr>
          <a:xfrm>
            <a:off x="3594100" y="5092700"/>
            <a:ext cx="4394200" cy="215900"/>
          </a:xfrm>
          <a:prstGeom prst="rect">
            <a:avLst/>
          </a:prstGeom>
          <a:solidFill>
            <a:srgbClr val="000000">
              <a:alpha val="0"/>
            </a:srgbClr>
          </a:solidFill>
        </p:spPr>
        <p:txBody>
          <a:bodyPr lIns="0" tIns="0" rIns="0" bIns="0" rtlCol="0" anchor="ctr"/>
          <a:lstStyle/>
          <a:p>
            <a:pPr indent="0" algn="ctr">
              <a:lnSpc>
                <a:spcPct val="120000"/>
              </a:lnSpc>
              <a:defRPr/>
            </a:pPr>
            <a:r>
              <a:rPr lang="en-US" sz="1400" b="1">
                <a:solidFill>
                  <a:srgbClr val="8B9337"/>
                </a:solidFill>
                <a:latin typeface="Ubuntu"/>
              </a:rPr>
              <a:t>Hosting Options for HAR Models</a:t>
            </a:r>
            <a:endParaRPr lang="en-US" sz="1100"/>
          </a:p>
        </p:txBody>
      </p:sp>
      <p:sp>
        <p:nvSpPr>
          <p:cNvPr id="15" name="TextBox 15"/>
          <p:cNvSpPr txBox="1"/>
          <p:nvPr/>
        </p:nvSpPr>
        <p:spPr>
          <a:xfrm>
            <a:off x="6172200" y="1587500"/>
            <a:ext cx="4394200" cy="431800"/>
          </a:xfrm>
          <a:prstGeom prst="rect">
            <a:avLst/>
          </a:prstGeom>
          <a:solidFill>
            <a:srgbClr val="000000">
              <a:alpha val="0"/>
            </a:srgbClr>
          </a:solidFill>
        </p:spPr>
        <p:txBody>
          <a:bodyPr lIns="0" tIns="0" rIns="0" bIns="0" rtlCol="0" anchor="ctr"/>
          <a:lstStyle/>
          <a:p>
            <a:pPr indent="0" algn="ctr">
              <a:lnSpc>
                <a:spcPct val="120000"/>
              </a:lnSpc>
              <a:defRPr/>
            </a:pPr>
            <a:r>
              <a:rPr lang="en-US" sz="1400" b="1">
                <a:solidFill>
                  <a:srgbClr val="8B9337"/>
                </a:solidFill>
                <a:latin typeface="Ubuntu"/>
              </a:rPr>
              <a:t>Monitoring and Maintenance Strategies</a:t>
            </a:r>
            <a:endParaRPr lang="en-US" sz="1100"/>
          </a:p>
        </p:txBody>
      </p:sp>
      <p:sp>
        <p:nvSpPr>
          <p:cNvPr id="16" name="TextBox 16"/>
          <p:cNvSpPr txBox="1"/>
          <p:nvPr/>
        </p:nvSpPr>
        <p:spPr>
          <a:xfrm>
            <a:off x="8750300" y="5092700"/>
            <a:ext cx="4394200" cy="431800"/>
          </a:xfrm>
          <a:prstGeom prst="rect">
            <a:avLst/>
          </a:prstGeom>
          <a:solidFill>
            <a:srgbClr val="000000">
              <a:alpha val="0"/>
            </a:srgbClr>
          </a:solidFill>
        </p:spPr>
        <p:txBody>
          <a:bodyPr lIns="0" tIns="0" rIns="0" bIns="0" rtlCol="0" anchor="ctr"/>
          <a:lstStyle/>
          <a:p>
            <a:pPr indent="0" algn="ctr">
              <a:lnSpc>
                <a:spcPct val="120000"/>
              </a:lnSpc>
              <a:defRPr/>
            </a:pPr>
            <a:r>
              <a:rPr lang="en-US" sz="1400" b="1">
                <a:solidFill>
                  <a:srgbClr val="8B9337"/>
                </a:solidFill>
                <a:latin typeface="Ubuntu"/>
              </a:rPr>
              <a:t>Deployment Strategies and Best Practices</a:t>
            </a:r>
            <a:endParaRPr lang="en-US" sz="1100"/>
          </a:p>
        </p:txBody>
      </p:sp>
      <p:sp>
        <p:nvSpPr>
          <p:cNvPr id="17" name="TextBox 17"/>
          <p:cNvSpPr txBox="1"/>
          <p:nvPr/>
        </p:nvSpPr>
        <p:spPr>
          <a:xfrm>
            <a:off x="3162300" y="4356100"/>
            <a:ext cx="127000" cy="228600"/>
          </a:xfrm>
          <a:prstGeom prst="rect">
            <a:avLst/>
          </a:prstGeom>
          <a:solidFill>
            <a:srgbClr val="000000">
              <a:alpha val="0"/>
            </a:srgbClr>
          </a:solidFill>
        </p:spPr>
        <p:txBody>
          <a:bodyPr lIns="0" tIns="0" rIns="0" bIns="0" rtlCol="0" anchor="ctr"/>
          <a:lstStyle/>
          <a:p>
            <a:pPr indent="0" algn="l">
              <a:lnSpc>
                <a:spcPct val="150000"/>
              </a:lnSpc>
              <a:defRPr/>
            </a:pPr>
            <a:r>
              <a:rPr lang="en-US" sz="1200" b="1">
                <a:solidFill>
                  <a:srgbClr val="072308"/>
                </a:solidFill>
                <a:latin typeface="Ubuntu"/>
              </a:rPr>
              <a:t>1</a:t>
            </a:r>
            <a:endParaRPr lang="en-US" sz="1100"/>
          </a:p>
        </p:txBody>
      </p:sp>
      <p:sp>
        <p:nvSpPr>
          <p:cNvPr id="18" name="TextBox 18"/>
          <p:cNvSpPr txBox="1"/>
          <p:nvPr/>
        </p:nvSpPr>
        <p:spPr>
          <a:xfrm>
            <a:off x="1028700" y="1981200"/>
            <a:ext cx="4394200" cy="1866900"/>
          </a:xfrm>
          <a:prstGeom prst="rect">
            <a:avLst/>
          </a:prstGeom>
          <a:solidFill>
            <a:srgbClr val="000000">
              <a:alpha val="0"/>
            </a:srgbClr>
          </a:solidFill>
        </p:spPr>
        <p:txBody>
          <a:bodyPr lIns="0" tIns="0" rIns="0" bIns="0" rtlCol="0" anchor="ctr"/>
          <a:lstStyle/>
          <a:p>
            <a:pPr indent="0" algn="ctr">
              <a:lnSpc>
                <a:spcPct val="150000"/>
              </a:lnSpc>
              <a:defRPr/>
            </a:pPr>
            <a:r>
              <a:rPr lang="en-US" sz="1200" b="1">
                <a:solidFill>
                  <a:srgbClr val="072308"/>
                </a:solidFill>
                <a:latin typeface="Ubuntu"/>
              </a:rPr>
              <a:t>Batch inference processes large data volumes periodically, optimizing resource use but with limited responsiveness. Real-time inference enables immediate processing of streaming data, essential for applications requiring low latency such as fall detection.</a:t>
            </a:r>
            <a:endParaRPr lang="en-US" sz="1100"/>
          </a:p>
        </p:txBody>
      </p:sp>
      <p:sp>
        <p:nvSpPr>
          <p:cNvPr id="19" name="TextBox 19"/>
          <p:cNvSpPr txBox="1"/>
          <p:nvPr/>
        </p:nvSpPr>
        <p:spPr>
          <a:xfrm>
            <a:off x="5740400" y="4356100"/>
            <a:ext cx="127000" cy="228600"/>
          </a:xfrm>
          <a:prstGeom prst="rect">
            <a:avLst/>
          </a:prstGeom>
          <a:solidFill>
            <a:srgbClr val="000000">
              <a:alpha val="0"/>
            </a:srgbClr>
          </a:solidFill>
        </p:spPr>
        <p:txBody>
          <a:bodyPr lIns="0" tIns="0" rIns="0" bIns="0" rtlCol="0" anchor="ctr"/>
          <a:lstStyle/>
          <a:p>
            <a:pPr indent="0" algn="l">
              <a:lnSpc>
                <a:spcPct val="150000"/>
              </a:lnSpc>
              <a:defRPr/>
            </a:pPr>
            <a:r>
              <a:rPr lang="en-US" sz="1200" b="1">
                <a:solidFill>
                  <a:srgbClr val="072308"/>
                </a:solidFill>
                <a:latin typeface="Ubuntu"/>
              </a:rPr>
              <a:t>2</a:t>
            </a:r>
            <a:endParaRPr lang="en-US" sz="1100"/>
          </a:p>
        </p:txBody>
      </p:sp>
      <p:sp>
        <p:nvSpPr>
          <p:cNvPr id="20" name="TextBox 20"/>
          <p:cNvSpPr txBox="1"/>
          <p:nvPr/>
        </p:nvSpPr>
        <p:spPr>
          <a:xfrm>
            <a:off x="3594100" y="5486400"/>
            <a:ext cx="4394200" cy="1866900"/>
          </a:xfrm>
          <a:prstGeom prst="rect">
            <a:avLst/>
          </a:prstGeom>
          <a:solidFill>
            <a:srgbClr val="000000">
              <a:alpha val="0"/>
            </a:srgbClr>
          </a:solidFill>
        </p:spPr>
        <p:txBody>
          <a:bodyPr lIns="0" tIns="0" rIns="0" bIns="0" rtlCol="0" anchor="ctr"/>
          <a:lstStyle/>
          <a:p>
            <a:pPr indent="0" algn="ctr">
              <a:lnSpc>
                <a:spcPct val="150000"/>
              </a:lnSpc>
              <a:defRPr/>
            </a:pPr>
            <a:r>
              <a:rPr lang="en-US" sz="1200" b="1">
                <a:solidFill>
                  <a:srgbClr val="072308"/>
                </a:solidFill>
                <a:latin typeface="Ubuntu"/>
              </a:rPr>
              <a:t>Cloud deployment offers scalability and ease of management, suitable for large-scale processing. Edge deployment reduces latency by processing data near the source but faces resource constraints. Hybrid deployment balances latency, cost, and computational capacity.</a:t>
            </a:r>
            <a:endParaRPr lang="en-US" sz="1100"/>
          </a:p>
        </p:txBody>
      </p:sp>
      <p:sp>
        <p:nvSpPr>
          <p:cNvPr id="21" name="TextBox 21"/>
          <p:cNvSpPr txBox="1"/>
          <p:nvPr/>
        </p:nvSpPr>
        <p:spPr>
          <a:xfrm>
            <a:off x="8305800" y="4356100"/>
            <a:ext cx="127000" cy="228600"/>
          </a:xfrm>
          <a:prstGeom prst="rect">
            <a:avLst/>
          </a:prstGeom>
          <a:solidFill>
            <a:srgbClr val="000000">
              <a:alpha val="0"/>
            </a:srgbClr>
          </a:solidFill>
        </p:spPr>
        <p:txBody>
          <a:bodyPr lIns="0" tIns="0" rIns="0" bIns="0" rtlCol="0" anchor="ctr"/>
          <a:lstStyle/>
          <a:p>
            <a:pPr indent="0" algn="l">
              <a:lnSpc>
                <a:spcPct val="150000"/>
              </a:lnSpc>
              <a:defRPr/>
            </a:pPr>
            <a:r>
              <a:rPr lang="en-US" sz="1200" b="1">
                <a:solidFill>
                  <a:srgbClr val="072308"/>
                </a:solidFill>
                <a:latin typeface="Ubuntu"/>
              </a:rPr>
              <a:t>3</a:t>
            </a:r>
            <a:endParaRPr lang="en-US" sz="1100"/>
          </a:p>
        </p:txBody>
      </p:sp>
      <p:sp>
        <p:nvSpPr>
          <p:cNvPr id="22" name="TextBox 22"/>
          <p:cNvSpPr txBox="1"/>
          <p:nvPr/>
        </p:nvSpPr>
        <p:spPr>
          <a:xfrm>
            <a:off x="6172200" y="2197100"/>
            <a:ext cx="4394200" cy="1397000"/>
          </a:xfrm>
          <a:prstGeom prst="rect">
            <a:avLst/>
          </a:prstGeom>
          <a:solidFill>
            <a:srgbClr val="000000">
              <a:alpha val="0"/>
            </a:srgbClr>
          </a:solidFill>
        </p:spPr>
        <p:txBody>
          <a:bodyPr lIns="0" tIns="0" rIns="0" bIns="0" rtlCol="0" anchor="ctr"/>
          <a:lstStyle/>
          <a:p>
            <a:pPr indent="0" algn="ctr">
              <a:lnSpc>
                <a:spcPct val="150000"/>
              </a:lnSpc>
              <a:defRPr/>
            </a:pPr>
            <a:r>
              <a:rPr lang="en-US" sz="1200" b="1">
                <a:solidFill>
                  <a:srgbClr val="072308"/>
                </a:solidFill>
                <a:latin typeface="Ubuntu"/>
              </a:rPr>
              <a:t>Continuous monitoring detects data drift and model degradation. Automated retraining pipelines improve adaptability. Version control ensures traceability and rollback capabilities, supporting robust model lifecycle management.</a:t>
            </a:r>
            <a:endParaRPr lang="en-US" sz="1100"/>
          </a:p>
        </p:txBody>
      </p:sp>
      <p:sp>
        <p:nvSpPr>
          <p:cNvPr id="23" name="TextBox 23"/>
          <p:cNvSpPr txBox="1"/>
          <p:nvPr/>
        </p:nvSpPr>
        <p:spPr>
          <a:xfrm>
            <a:off x="10883900" y="4356100"/>
            <a:ext cx="127000" cy="228600"/>
          </a:xfrm>
          <a:prstGeom prst="rect">
            <a:avLst/>
          </a:prstGeom>
          <a:solidFill>
            <a:srgbClr val="000000">
              <a:alpha val="0"/>
            </a:srgbClr>
          </a:solidFill>
        </p:spPr>
        <p:txBody>
          <a:bodyPr lIns="0" tIns="0" rIns="0" bIns="0" rtlCol="0" anchor="ctr"/>
          <a:lstStyle/>
          <a:p>
            <a:pPr indent="0" algn="l">
              <a:lnSpc>
                <a:spcPct val="150000"/>
              </a:lnSpc>
              <a:defRPr/>
            </a:pPr>
            <a:r>
              <a:rPr lang="en-US" sz="1200" b="1">
                <a:solidFill>
                  <a:srgbClr val="072308"/>
                </a:solidFill>
                <a:latin typeface="Ubuntu"/>
              </a:rPr>
              <a:t>4</a:t>
            </a:r>
            <a:endParaRPr lang="en-US" sz="1100"/>
          </a:p>
        </p:txBody>
      </p:sp>
      <p:sp>
        <p:nvSpPr>
          <p:cNvPr id="24" name="TextBox 24"/>
          <p:cNvSpPr txBox="1"/>
          <p:nvPr/>
        </p:nvSpPr>
        <p:spPr>
          <a:xfrm>
            <a:off x="8750300" y="5715000"/>
            <a:ext cx="4394200" cy="1638300"/>
          </a:xfrm>
          <a:prstGeom prst="rect">
            <a:avLst/>
          </a:prstGeom>
          <a:solidFill>
            <a:srgbClr val="000000">
              <a:alpha val="0"/>
            </a:srgbClr>
          </a:solidFill>
        </p:spPr>
        <p:txBody>
          <a:bodyPr lIns="0" tIns="0" rIns="0" bIns="0" rtlCol="0" anchor="ctr"/>
          <a:lstStyle/>
          <a:p>
            <a:pPr indent="0" algn="ctr">
              <a:lnSpc>
                <a:spcPct val="150000"/>
              </a:lnSpc>
              <a:defRPr/>
            </a:pPr>
            <a:r>
              <a:rPr lang="en-US" sz="1200" b="1">
                <a:solidFill>
                  <a:srgbClr val="072308"/>
                </a:solidFill>
                <a:latin typeface="Ubuntu"/>
              </a:rPr>
              <a:t>Shadow, canary, and A/B testing deployments validate new models without impacting users. Containerization and API exposure simplify scaling and integration, ensuring efficient and reliable production deployment.</a:t>
            </a:r>
            <a:endParaRPr lang="en-US" sz="11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4185900" cy="7975600"/>
          </a:xfrm>
          <a:prstGeom prst="rect">
            <a:avLst/>
          </a:prstGeom>
          <a:solidFill>
            <a:srgbClr val="EAF0E5">
              <a:alpha val="80000"/>
            </a:srgbClr>
          </a:solidFill>
          <a:ln w="25400">
            <a:solidFill>
              <a:srgbClr val="235C09"/>
            </a:solidFill>
          </a:ln>
        </p:spPr>
        <p:txBody>
          <a:bodyPr/>
          <a:lstStyle/>
          <a:p>
            <a:endParaRPr lang="en-US"/>
          </a:p>
        </p:txBody>
      </p:sp>
      <p:pic>
        <p:nvPicPr>
          <p:cNvPr id="3" name="Picture 3"/>
          <p:cNvPicPr>
            <a:picLocks noChangeAspect="1"/>
          </p:cNvPicPr>
          <p:nvPr/>
        </p:nvPicPr>
        <p:blipFill>
          <a:blip r:embed="rId2"/>
          <a:srcRect/>
          <a:stretch>
            <a:fillRect/>
          </a:stretch>
        </p:blipFill>
        <p:spPr>
          <a:xfrm>
            <a:off x="800100" y="1651000"/>
            <a:ext cx="1117600" cy="1879600"/>
          </a:xfrm>
          <a:prstGeom prst="rect">
            <a:avLst/>
          </a:prstGeom>
        </p:spPr>
      </p:pic>
      <p:pic>
        <p:nvPicPr>
          <p:cNvPr id="4" name="Picture 4"/>
          <p:cNvPicPr>
            <a:picLocks noChangeAspect="1"/>
          </p:cNvPicPr>
          <p:nvPr/>
        </p:nvPicPr>
        <p:blipFill>
          <a:blip r:embed="rId3"/>
          <a:srcRect/>
          <a:stretch>
            <a:fillRect/>
          </a:stretch>
        </p:blipFill>
        <p:spPr>
          <a:xfrm>
            <a:off x="800100" y="3695700"/>
            <a:ext cx="1117600" cy="1879600"/>
          </a:xfrm>
          <a:prstGeom prst="rect">
            <a:avLst/>
          </a:prstGeom>
        </p:spPr>
      </p:pic>
      <p:pic>
        <p:nvPicPr>
          <p:cNvPr id="5" name="Picture 5"/>
          <p:cNvPicPr>
            <a:picLocks noChangeAspect="1"/>
          </p:cNvPicPr>
          <p:nvPr/>
        </p:nvPicPr>
        <p:blipFill>
          <a:blip r:embed="rId3"/>
          <a:srcRect/>
          <a:stretch>
            <a:fillRect/>
          </a:stretch>
        </p:blipFill>
        <p:spPr>
          <a:xfrm>
            <a:off x="800100" y="5397500"/>
            <a:ext cx="1117600" cy="1879600"/>
          </a:xfrm>
          <a:prstGeom prst="rect">
            <a:avLst/>
          </a:prstGeom>
        </p:spPr>
      </p:pic>
      <p:sp>
        <p:nvSpPr>
          <p:cNvPr id="6" name="TextBox 6"/>
          <p:cNvSpPr txBox="1"/>
          <p:nvPr/>
        </p:nvSpPr>
        <p:spPr>
          <a:xfrm>
            <a:off x="800100" y="609600"/>
            <a:ext cx="12585700" cy="635000"/>
          </a:xfrm>
          <a:prstGeom prst="rect">
            <a:avLst/>
          </a:prstGeom>
          <a:solidFill>
            <a:srgbClr val="000000">
              <a:alpha val="0"/>
            </a:srgbClr>
          </a:solidFill>
        </p:spPr>
        <p:txBody>
          <a:bodyPr lIns="0" tIns="0" rIns="0" bIns="0" rtlCol="0" anchor="ctr"/>
          <a:lstStyle/>
          <a:p>
            <a:pPr indent="0" algn="l">
              <a:lnSpc>
                <a:spcPct val="120000"/>
              </a:lnSpc>
              <a:defRPr/>
            </a:pPr>
            <a:r>
              <a:rPr lang="en-US" sz="4100" b="1">
                <a:solidFill>
                  <a:srgbClr val="8B9337"/>
                </a:solidFill>
                <a:latin typeface="Ubuntu"/>
              </a:rPr>
              <a:t>Conclusion and Future Directions</a:t>
            </a:r>
            <a:endParaRPr lang="en-US" sz="1100"/>
          </a:p>
        </p:txBody>
      </p:sp>
      <p:sp>
        <p:nvSpPr>
          <p:cNvPr id="7" name="TextBox 7"/>
          <p:cNvSpPr txBox="1"/>
          <p:nvPr/>
        </p:nvSpPr>
        <p:spPr>
          <a:xfrm>
            <a:off x="2286000" y="1879600"/>
            <a:ext cx="11099800" cy="317500"/>
          </a:xfrm>
          <a:prstGeom prst="rect">
            <a:avLst/>
          </a:prstGeom>
          <a:solidFill>
            <a:srgbClr val="000000">
              <a:alpha val="0"/>
            </a:srgbClr>
          </a:solidFill>
        </p:spPr>
        <p:txBody>
          <a:bodyPr lIns="0" tIns="0" rIns="0" bIns="0" rtlCol="0" anchor="ctr"/>
          <a:lstStyle/>
          <a:p>
            <a:pPr indent="0" algn="l">
              <a:lnSpc>
                <a:spcPct val="120000"/>
              </a:lnSpc>
              <a:defRPr/>
            </a:pPr>
            <a:r>
              <a:rPr lang="en-US" sz="2000" b="1">
                <a:solidFill>
                  <a:srgbClr val="8B9337"/>
                </a:solidFill>
                <a:latin typeface="Ubuntu"/>
              </a:rPr>
              <a:t>Summary of HAR Solution</a:t>
            </a:r>
            <a:endParaRPr lang="en-US" sz="1100"/>
          </a:p>
        </p:txBody>
      </p:sp>
      <p:sp>
        <p:nvSpPr>
          <p:cNvPr id="8" name="TextBox 8"/>
          <p:cNvSpPr txBox="1"/>
          <p:nvPr/>
        </p:nvSpPr>
        <p:spPr>
          <a:xfrm>
            <a:off x="2286000" y="3924300"/>
            <a:ext cx="11099800" cy="317500"/>
          </a:xfrm>
          <a:prstGeom prst="rect">
            <a:avLst/>
          </a:prstGeom>
          <a:solidFill>
            <a:srgbClr val="000000">
              <a:alpha val="0"/>
            </a:srgbClr>
          </a:solidFill>
        </p:spPr>
        <p:txBody>
          <a:bodyPr lIns="0" tIns="0" rIns="0" bIns="0" rtlCol="0" anchor="ctr"/>
          <a:lstStyle/>
          <a:p>
            <a:pPr indent="0" algn="l">
              <a:lnSpc>
                <a:spcPct val="120000"/>
              </a:lnSpc>
              <a:defRPr/>
            </a:pPr>
            <a:r>
              <a:rPr lang="en-US" sz="2000" b="1">
                <a:solidFill>
                  <a:srgbClr val="8B9337"/>
                </a:solidFill>
                <a:latin typeface="Ubuntu"/>
              </a:rPr>
              <a:t>Potential Enhancements</a:t>
            </a:r>
            <a:endParaRPr lang="en-US" sz="1100"/>
          </a:p>
        </p:txBody>
      </p:sp>
      <p:sp>
        <p:nvSpPr>
          <p:cNvPr id="9" name="TextBox 9"/>
          <p:cNvSpPr txBox="1"/>
          <p:nvPr/>
        </p:nvSpPr>
        <p:spPr>
          <a:xfrm>
            <a:off x="2286000" y="5613400"/>
            <a:ext cx="11099800" cy="317500"/>
          </a:xfrm>
          <a:prstGeom prst="rect">
            <a:avLst/>
          </a:prstGeom>
          <a:solidFill>
            <a:srgbClr val="000000">
              <a:alpha val="0"/>
            </a:srgbClr>
          </a:solidFill>
        </p:spPr>
        <p:txBody>
          <a:bodyPr lIns="0" tIns="0" rIns="0" bIns="0" rtlCol="0" anchor="ctr"/>
          <a:lstStyle/>
          <a:p>
            <a:pPr indent="0" algn="l">
              <a:lnSpc>
                <a:spcPct val="120000"/>
              </a:lnSpc>
              <a:defRPr/>
            </a:pPr>
            <a:r>
              <a:rPr lang="en-US" sz="2000" b="1">
                <a:solidFill>
                  <a:srgbClr val="8B9337"/>
                </a:solidFill>
                <a:latin typeface="Ubuntu"/>
              </a:rPr>
              <a:t>Encouragement for Continued Innovation</a:t>
            </a:r>
            <a:endParaRPr lang="en-US" sz="1100"/>
          </a:p>
        </p:txBody>
      </p:sp>
      <p:sp>
        <p:nvSpPr>
          <p:cNvPr id="10" name="TextBox 10"/>
          <p:cNvSpPr txBox="1"/>
          <p:nvPr/>
        </p:nvSpPr>
        <p:spPr>
          <a:xfrm>
            <a:off x="800100" y="2565400"/>
            <a:ext cx="1143000" cy="215900"/>
          </a:xfrm>
          <a:prstGeom prst="rect">
            <a:avLst/>
          </a:prstGeom>
          <a:solidFill>
            <a:srgbClr val="000000">
              <a:alpha val="0"/>
            </a:srgbClr>
          </a:solidFill>
        </p:spPr>
        <p:txBody>
          <a:bodyPr lIns="0" tIns="0" rIns="0" bIns="0" rtlCol="0" anchor="ctr"/>
          <a:lstStyle/>
          <a:p>
            <a:pPr indent="0" algn="ctr">
              <a:lnSpc>
                <a:spcPct val="100000"/>
              </a:lnSpc>
              <a:defRPr/>
            </a:pPr>
            <a:r>
              <a:rPr lang="en-US" sz="1700" b="1">
                <a:solidFill>
                  <a:srgbClr val="072308"/>
                </a:solidFill>
                <a:latin typeface="Poppins"/>
              </a:rPr>
              <a:t>01</a:t>
            </a:r>
            <a:endParaRPr lang="en-US" sz="1100"/>
          </a:p>
        </p:txBody>
      </p:sp>
      <p:sp>
        <p:nvSpPr>
          <p:cNvPr id="11" name="TextBox 11"/>
          <p:cNvSpPr txBox="1"/>
          <p:nvPr/>
        </p:nvSpPr>
        <p:spPr>
          <a:xfrm>
            <a:off x="2286000" y="2451100"/>
            <a:ext cx="11099800" cy="1016000"/>
          </a:xfrm>
          <a:prstGeom prst="rect">
            <a:avLst/>
          </a:prstGeom>
          <a:solidFill>
            <a:srgbClr val="000000">
              <a:alpha val="0"/>
            </a:srgbClr>
          </a:solidFill>
        </p:spPr>
        <p:txBody>
          <a:bodyPr lIns="0" tIns="0" rIns="0" bIns="0" rtlCol="0" anchor="ctr"/>
          <a:lstStyle/>
          <a:p>
            <a:pPr indent="0" algn="l">
              <a:lnSpc>
                <a:spcPct val="150000"/>
              </a:lnSpc>
              <a:defRPr/>
            </a:pPr>
            <a:r>
              <a:rPr lang="en-US" sz="1700" b="1" dirty="0">
                <a:solidFill>
                  <a:srgbClr val="072308"/>
                </a:solidFill>
                <a:latin typeface="Ubuntu"/>
              </a:rPr>
              <a:t>Human Activity Recognition using the dataset demonstrates the effectiveness of wearable sensor data combined with machine learning and deep learning models to accurately classify diverse physical activities.</a:t>
            </a:r>
            <a:endParaRPr lang="en-US" sz="1100" dirty="0"/>
          </a:p>
        </p:txBody>
      </p:sp>
      <p:sp>
        <p:nvSpPr>
          <p:cNvPr id="12" name="TextBox 12"/>
          <p:cNvSpPr txBox="1"/>
          <p:nvPr/>
        </p:nvSpPr>
        <p:spPr>
          <a:xfrm>
            <a:off x="800100" y="4432300"/>
            <a:ext cx="1143000" cy="215900"/>
          </a:xfrm>
          <a:prstGeom prst="rect">
            <a:avLst/>
          </a:prstGeom>
          <a:solidFill>
            <a:srgbClr val="000000">
              <a:alpha val="0"/>
            </a:srgbClr>
          </a:solidFill>
        </p:spPr>
        <p:txBody>
          <a:bodyPr lIns="0" tIns="0" rIns="0" bIns="0" rtlCol="0" anchor="ctr"/>
          <a:lstStyle/>
          <a:p>
            <a:pPr indent="0" algn="ctr">
              <a:lnSpc>
                <a:spcPct val="100000"/>
              </a:lnSpc>
              <a:defRPr/>
            </a:pPr>
            <a:r>
              <a:rPr lang="en-US" sz="1700" b="1">
                <a:solidFill>
                  <a:srgbClr val="072308"/>
                </a:solidFill>
                <a:latin typeface="Poppins"/>
              </a:rPr>
              <a:t>02</a:t>
            </a:r>
            <a:endParaRPr lang="en-US" sz="1100"/>
          </a:p>
        </p:txBody>
      </p:sp>
      <p:sp>
        <p:nvSpPr>
          <p:cNvPr id="13" name="TextBox 13"/>
          <p:cNvSpPr txBox="1"/>
          <p:nvPr/>
        </p:nvSpPr>
        <p:spPr>
          <a:xfrm>
            <a:off x="2286000" y="4495800"/>
            <a:ext cx="11099800" cy="673100"/>
          </a:xfrm>
          <a:prstGeom prst="rect">
            <a:avLst/>
          </a:prstGeom>
          <a:solidFill>
            <a:srgbClr val="000000">
              <a:alpha val="0"/>
            </a:srgbClr>
          </a:solidFill>
        </p:spPr>
        <p:txBody>
          <a:bodyPr lIns="0" tIns="0" rIns="0" bIns="0" rtlCol="0" anchor="ctr"/>
          <a:lstStyle/>
          <a:p>
            <a:pPr indent="0" algn="l">
              <a:lnSpc>
                <a:spcPct val="150000"/>
              </a:lnSpc>
              <a:defRPr/>
            </a:pPr>
            <a:r>
              <a:rPr lang="en-US" sz="1700" b="1">
                <a:solidFill>
                  <a:srgbClr val="072308"/>
                </a:solidFill>
                <a:latin typeface="Ubuntu"/>
              </a:rPr>
              <a:t>Future improvements focus on addressing data imbalance and sensor noise through advanced augmentation and filtering, as well as enabling efficient real-time processing for practical deployment.</a:t>
            </a:r>
            <a:endParaRPr lang="en-US" sz="1100"/>
          </a:p>
        </p:txBody>
      </p:sp>
      <p:sp>
        <p:nvSpPr>
          <p:cNvPr id="14" name="TextBox 14"/>
          <p:cNvSpPr txBox="1"/>
          <p:nvPr/>
        </p:nvSpPr>
        <p:spPr>
          <a:xfrm>
            <a:off x="800100" y="6134100"/>
            <a:ext cx="1143000" cy="215900"/>
          </a:xfrm>
          <a:prstGeom prst="rect">
            <a:avLst/>
          </a:prstGeom>
          <a:solidFill>
            <a:srgbClr val="000000">
              <a:alpha val="0"/>
            </a:srgbClr>
          </a:solidFill>
        </p:spPr>
        <p:txBody>
          <a:bodyPr lIns="0" tIns="0" rIns="0" bIns="0" rtlCol="0" anchor="ctr"/>
          <a:lstStyle/>
          <a:p>
            <a:pPr indent="0" algn="ctr">
              <a:lnSpc>
                <a:spcPct val="100000"/>
              </a:lnSpc>
              <a:defRPr/>
            </a:pPr>
            <a:r>
              <a:rPr lang="en-US" sz="1700" b="1">
                <a:solidFill>
                  <a:srgbClr val="072308"/>
                </a:solidFill>
                <a:latin typeface="Poppins"/>
              </a:rPr>
              <a:t>03</a:t>
            </a:r>
            <a:endParaRPr lang="en-US" sz="1100"/>
          </a:p>
        </p:txBody>
      </p:sp>
      <p:sp>
        <p:nvSpPr>
          <p:cNvPr id="15" name="TextBox 15"/>
          <p:cNvSpPr txBox="1"/>
          <p:nvPr/>
        </p:nvSpPr>
        <p:spPr>
          <a:xfrm>
            <a:off x="2286000" y="6184900"/>
            <a:ext cx="11099800" cy="673100"/>
          </a:xfrm>
          <a:prstGeom prst="rect">
            <a:avLst/>
          </a:prstGeom>
          <a:solidFill>
            <a:srgbClr val="000000">
              <a:alpha val="0"/>
            </a:srgbClr>
          </a:solidFill>
        </p:spPr>
        <p:txBody>
          <a:bodyPr lIns="0" tIns="0" rIns="0" bIns="0" rtlCol="0" anchor="ctr"/>
          <a:lstStyle/>
          <a:p>
            <a:pPr indent="0" algn="l">
              <a:lnSpc>
                <a:spcPct val="150000"/>
              </a:lnSpc>
              <a:defRPr/>
            </a:pPr>
            <a:r>
              <a:rPr lang="en-US" sz="1700" b="1">
                <a:solidFill>
                  <a:srgbClr val="072308"/>
                </a:solidFill>
                <a:latin typeface="Ubuntu"/>
              </a:rPr>
              <a:t>Ongoing research should explore scalable feature extraction, attention-based architectures, and multimodal sensor fusion to enhance accuracy and adaptability in real-world HAR applications.</a:t>
            </a:r>
            <a:endParaRPr lang="en-US" sz="110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1433</TotalTime>
  <Words>914</Words>
  <Application>Microsoft Office PowerPoint</Application>
  <PresentationFormat>Custom</PresentationFormat>
  <Paragraphs>76</Paragraphs>
  <Slides>10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Aptos</vt:lpstr>
      <vt:lpstr>Arial</vt:lpstr>
      <vt:lpstr>Calibri</vt:lpstr>
      <vt:lpstr>Poppins</vt:lpstr>
      <vt:lpstr>Ubuntu</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Kalaiselvan, John</cp:lastModifiedBy>
  <cp:revision>4</cp:revision>
  <dcterms:created xsi:type="dcterms:W3CDTF">2006-08-16T00:00:00Z</dcterms:created>
  <dcterms:modified xsi:type="dcterms:W3CDTF">2025-06-20T09:33:17Z</dcterms:modified>
</cp:coreProperties>
</file>